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  <p:sldMasterId id="2147483922" r:id="rId2"/>
  </p:sldMasterIdLst>
  <p:notesMasterIdLst>
    <p:notesMasterId r:id="rId21"/>
  </p:notesMasterIdLst>
  <p:handoutMasterIdLst>
    <p:handoutMasterId r:id="rId22"/>
  </p:handoutMasterIdLst>
  <p:sldIdLst>
    <p:sldId id="419" r:id="rId3"/>
    <p:sldId id="424" r:id="rId4"/>
    <p:sldId id="425" r:id="rId5"/>
    <p:sldId id="426" r:id="rId6"/>
    <p:sldId id="427" r:id="rId7"/>
    <p:sldId id="428" r:id="rId8"/>
    <p:sldId id="429" r:id="rId9"/>
    <p:sldId id="431" r:id="rId10"/>
    <p:sldId id="430" r:id="rId11"/>
    <p:sldId id="432" r:id="rId12"/>
    <p:sldId id="433" r:id="rId13"/>
    <p:sldId id="434" r:id="rId14"/>
    <p:sldId id="435" r:id="rId15"/>
    <p:sldId id="436" r:id="rId16"/>
    <p:sldId id="437" r:id="rId17"/>
    <p:sldId id="439" r:id="rId18"/>
    <p:sldId id="440" r:id="rId19"/>
    <p:sldId id="441" r:id="rId20"/>
  </p:sldIdLst>
  <p:sldSz cx="9144000" cy="5143500" type="screen16x9"/>
  <p:notesSz cx="7010400" cy="92964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09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19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28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38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478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573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668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764" algn="l" defTabSz="45709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same Mish" initials="SM" lastIdx="58" clrIdx="0"/>
  <p:cmAuthor id="1" name="Serebral 360" initials="" lastIdx="0" clrIdx="1"/>
  <p:cmAuthor id="2" name="Elizabeth Funk" initials="EF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4C4D"/>
    <a:srgbClr val="941100"/>
    <a:srgbClr val="323E48"/>
    <a:srgbClr val="F58220"/>
    <a:srgbClr val="000000"/>
    <a:srgbClr val="D5D6E5"/>
    <a:srgbClr val="1BA2DD"/>
    <a:srgbClr val="8C70C9"/>
    <a:srgbClr val="5A54A4"/>
    <a:srgbClr val="1E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70" autoAdjust="0"/>
    <p:restoredTop sz="93475" autoAdjust="0"/>
  </p:normalViewPr>
  <p:slideViewPr>
    <p:cSldViewPr snapToGrid="0">
      <p:cViewPr varScale="1">
        <p:scale>
          <a:sx n="163" d="100"/>
          <a:sy n="163" d="100"/>
        </p:scale>
        <p:origin x="528" y="16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tags" Target="tags/tag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B3E9587B-FC1C-9943-BE5D-F80E42BBE3B8}" type="datetimeFigureOut">
              <a:rPr lang="en-US"/>
              <a:pPr>
                <a:defRPr/>
              </a:pPr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DF31553E-DF79-D648-A3A0-783B2E0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3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13B1779-C3E4-D848-98B4-C950F7E9F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03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0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1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2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3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5478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3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4" algn="l" defTabSz="914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Angie’s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8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Karen’s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15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Elysa’s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5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Chrissie’s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93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Chrissie’s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7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Karen’s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err="1" smtClean="0"/>
              <a:t>Quadirah’s</a:t>
            </a:r>
            <a:r>
              <a:rPr lang="en-US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Michelle’s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1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Angie’s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6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Chrissie’s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Quadirah’s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eRA</a:t>
            </a:r>
            <a:r>
              <a:rPr lang="en-US" baseline="0" dirty="0" smtClean="0"/>
              <a:t> team’s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11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Karen’s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1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Michelle’s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B2-4ABD-4ED1-AC81-9BFFE036A5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7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1701800"/>
            <a:ext cx="9144000" cy="2755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0" y="2084961"/>
            <a:ext cx="9144000" cy="457200"/>
          </a:xfrm>
        </p:spPr>
        <p:txBody>
          <a:bodyPr/>
          <a:lstStyle>
            <a:lvl1pPr algn="ctr">
              <a:defRPr sz="66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Master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74469"/>
            <a:ext cx="7696200" cy="685800"/>
          </a:xfrm>
        </p:spPr>
        <p:txBody>
          <a:bodyPr/>
          <a:lstStyle>
            <a:lvl1pPr marL="0" indent="0" algn="ctr">
              <a:buFontTx/>
              <a:buNone/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</a:t>
            </a:r>
            <a:endParaRPr lang="en-US" dirty="0"/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818019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4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  <a:p>
            <a:pPr eaLnBrk="1" hangingPunct="1"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0525" y="4653120"/>
            <a:ext cx="1009650" cy="34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4150642" y="4938828"/>
            <a:ext cx="838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" b="0" i="0" dirty="0" smtClean="0">
                <a:solidFill>
                  <a:schemeClr val="accent4"/>
                </a:solidFill>
                <a:latin typeface="+mn-lt"/>
                <a:cs typeface="Marketo Sans Regular"/>
              </a:rPr>
              <a:t>Page </a:t>
            </a:r>
            <a:fld id="{63D4AF20-5529-064F-A528-2B9F8FF422FD}" type="slidenum">
              <a:rPr lang="en-US" sz="800" b="0" i="0" smtClean="0">
                <a:solidFill>
                  <a:schemeClr val="accent4"/>
                </a:solidFill>
                <a:latin typeface="+mn-lt"/>
                <a:cs typeface="Marketo Sans Regular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b="0" i="0" dirty="0" smtClean="0">
              <a:solidFill>
                <a:schemeClr val="accent4"/>
              </a:solidFill>
              <a:latin typeface="+mn-lt"/>
              <a:cs typeface="Marketo Sans Regular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4" y="357395"/>
            <a:ext cx="1731851" cy="5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16381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0" build="p">
        <p:tmplLst>
          <p:tmpl lvl="1">
            <p:tnLst>
              <p:par>
                <p:cTn presetID="2" presetClass="entr" presetSubtype="4" accel="50000" decel="5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99" grpId="1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3000"/>
                  </p:stCondLst>
                  <p:childTnLst>
                    <p:animEffect transition="out" filter="fade">
                      <p:cBhvr>
                        <p:cTn dur="20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19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B9503AD-E13A-416F-94D4-F81430AE7718}" type="datetime1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D1A3DB4-DC6C-46D2-9379-E51820FF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AFB0856-5192-436A-8FF4-0B3BEFD0018F}" type="datetime1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D1A3DB4-DC6C-46D2-9379-E51820FF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2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14500"/>
            <a:ext cx="7696200" cy="4572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71701"/>
            <a:ext cx="76962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143251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2780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33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 rot="13560000">
            <a:off x="10112447" y="325650"/>
            <a:ext cx="184624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542" y="4669035"/>
            <a:ext cx="959049" cy="3253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16381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cbook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62" t="16881" b="24579"/>
          <a:stretch/>
        </p:blipFill>
        <p:spPr>
          <a:xfrm>
            <a:off x="-447466" y="530736"/>
            <a:ext cx="7270201" cy="4295262"/>
          </a:xfrm>
          <a:prstGeom prst="rect">
            <a:avLst/>
          </a:prstGeom>
          <a:effectLst/>
        </p:spPr>
      </p:pic>
      <p:sp>
        <p:nvSpPr>
          <p:cNvPr id="9" name="TextBox 16"/>
          <p:cNvSpPr txBox="1">
            <a:spLocks noChangeArrowheads="1"/>
          </p:cNvSpPr>
          <p:nvPr userDrawn="1"/>
        </p:nvSpPr>
        <p:spPr bwMode="auto">
          <a:xfrm>
            <a:off x="76200" y="4960145"/>
            <a:ext cx="2860626" cy="33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1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© 2015 Marketo, Inc. Marketo Proprietary and Confidential</a:t>
            </a:r>
          </a:p>
          <a:p>
            <a:pPr eaLnBrk="1" hangingPunct="1">
              <a:defRPr/>
            </a:pPr>
            <a:r>
              <a:rPr lang="en-US" sz="800" dirty="0" smtClean="0">
                <a:solidFill>
                  <a:srgbClr val="FFFFFF"/>
                </a:solidFill>
                <a:latin typeface="Calibri" charset="0"/>
                <a:cs typeface="Calibri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 rot="13560000">
            <a:off x="10112447" y="325650"/>
            <a:ext cx="184624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4150642" y="4881098"/>
            <a:ext cx="838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00" b="0" i="0" dirty="0" smtClean="0">
                <a:solidFill>
                  <a:schemeClr val="accent4"/>
                </a:solidFill>
                <a:latin typeface="+mn-lt"/>
                <a:cs typeface="Marketo Sans Regular"/>
              </a:rPr>
              <a:t>Page </a:t>
            </a:r>
            <a:fld id="{63D4AF20-5529-064F-A528-2B9F8FF422FD}" type="slidenum">
              <a:rPr lang="en-US" sz="800" b="0" i="0" smtClean="0">
                <a:solidFill>
                  <a:schemeClr val="accent4"/>
                </a:solidFill>
                <a:latin typeface="+mn-lt"/>
                <a:cs typeface="Marketo Sans Regular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b="0" i="0" dirty="0" smtClean="0">
              <a:solidFill>
                <a:schemeClr val="accent4"/>
              </a:solidFill>
              <a:latin typeface="+mn-lt"/>
              <a:cs typeface="Marketo Sans Regular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542" y="4669035"/>
            <a:ext cx="959049" cy="3253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69031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27125"/>
            <a:ext cx="4238287" cy="3559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77113" y="1127125"/>
            <a:ext cx="4238287" cy="3559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90834"/>
      </p:ext>
    </p:extLst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130301"/>
            <a:ext cx="4076695" cy="616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54213"/>
            <a:ext cx="4076699" cy="2757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8626" y="1130301"/>
            <a:ext cx="4096772" cy="616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8625" y="1954213"/>
            <a:ext cx="4096775" cy="27574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14474"/>
      </p:ext>
    </p:extLst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304800" y="233275"/>
            <a:ext cx="3581399" cy="125430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4"/>
                </a:solidFill>
                <a:latin typeface="+mj-lt"/>
                <a:ea typeface="ＭＳ Ｐゴシック" pitchFamily="-106" charset="-128"/>
                <a:cs typeface="ＭＳ Ｐゴシック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5pPr>
            <a:lvl6pPr marL="45709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6pPr>
            <a:lvl7pPr marL="91419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7pPr>
            <a:lvl8pPr marL="1371286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8pPr>
            <a:lvl9pPr marL="1828382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r>
              <a:rPr lang="en-US" kern="0" dirty="0" smtClean="0"/>
              <a:t>Click to edit Master title style</a:t>
            </a:r>
            <a:endParaRPr lang="en-US" kern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91593" y="233275"/>
            <a:ext cx="4923807" cy="44472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586397"/>
            <a:ext cx="3581399" cy="2987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513569"/>
      </p:ext>
    </p:extLst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77395"/>
      </p:ext>
    </p:extLst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0" y="1553801"/>
            <a:ext cx="9144000" cy="3594735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/>
          <a:lstStyle/>
          <a:p>
            <a:pPr eaLnBrk="0" hangingPunct="0"/>
            <a:endParaRPr lang="en-US">
              <a:solidFill>
                <a:srgbClr val="755AA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23867"/>
            <a:ext cx="769620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 i="0">
                <a:solidFill>
                  <a:schemeClr val="bg1"/>
                </a:solidFill>
                <a:effectLst/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15199"/>
            <a:ext cx="7696200" cy="514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951687"/>
            <a:ext cx="2628900" cy="2571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MS PGothic" pitchFamily="34" charset="-128"/>
                <a:cs typeface="Marketo Sans Light"/>
              </a:defRPr>
            </a:lvl1pPr>
          </a:lstStyle>
          <a:p>
            <a:pPr>
              <a:defRPr/>
            </a:pPr>
            <a:r>
              <a:rPr lang="en-US"/>
              <a:t>Month Day, Year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4" y="357395"/>
            <a:ext cx="1731851" cy="5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95547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14500"/>
            <a:ext cx="7696200" cy="4572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71701"/>
            <a:ext cx="76962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3143251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0969" y="4727995"/>
            <a:ext cx="1046581" cy="22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97416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57150"/>
            <a:ext cx="9144000" cy="50863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25400" dir="16200000" algn="tl" rotWithShape="0">
              <a:srgbClr val="000000">
                <a:alpha val="30000"/>
              </a:srgbClr>
            </a:outerShdw>
          </a:effectLst>
        </p:spPr>
        <p:txBody>
          <a:bodyPr lIns="91419" tIns="45710" rIns="91419" bIns="45710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8610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85850"/>
            <a:ext cx="8610600" cy="337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76200" y="4845844"/>
            <a:ext cx="838200" cy="2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accent4"/>
                </a:solidFill>
                <a:latin typeface="Calibri" charset="0"/>
                <a:cs typeface="Calibri" charset="0"/>
              </a:rPr>
              <a:t>Page </a:t>
            </a:r>
            <a:fld id="{63D4AF20-5529-064F-A528-2B9F8FF422FD}" type="slidenum">
              <a:rPr lang="en-US" sz="800" smtClean="0">
                <a:solidFill>
                  <a:schemeClr val="accent4"/>
                </a:solidFill>
                <a:latin typeface="Calibri" charset="0"/>
                <a:cs typeface="Calibri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dirty="0" smtClean="0">
              <a:solidFill>
                <a:schemeClr val="accent4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3" name="Picture 2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5800" y="4875974"/>
            <a:ext cx="685800" cy="2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20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21" r:id="rId8"/>
    <p:sldLayoutId id="2147483915" r:id="rId9"/>
    <p:sldLayoutId id="2147483934" r:id="rId10"/>
    <p:sldLayoutId id="2147483935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/>
          </a:solidFill>
          <a:latin typeface="+mj-lt"/>
          <a:ea typeface="ＭＳ Ｐゴシック" pitchFamily="-106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5pPr>
      <a:lvl6pPr marL="457095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6pPr>
      <a:lvl7pPr marL="914191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7pPr>
      <a:lvl8pPr marL="137128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8pPr>
      <a:lvl9pPr marL="182838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9pPr>
    </p:titleStyle>
    <p:bodyStyle>
      <a:lvl1pPr marL="457095" indent="-45709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8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1pPr>
      <a:lvl2pPr marL="799917" indent="-34282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2pPr>
      <a:lvl3pPr marL="1142739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60000"/>
        <a:buFont typeface="Courier New" charset="0"/>
        <a:buChar char="o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3pPr>
      <a:lvl4pPr marL="1599834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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4pPr>
      <a:lvl5pPr marL="2056930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☐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5pPr>
      <a:lvl6pPr marL="2514025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6pPr>
      <a:lvl7pPr marL="2971120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7pPr>
      <a:lvl8pPr marL="3428216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8pPr>
      <a:lvl9pPr marL="3885312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1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6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2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3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6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4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57150"/>
            <a:ext cx="9144000" cy="50863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25400" dir="16200000" algn="tl" rotWithShape="0">
              <a:srgbClr val="000000">
                <a:alpha val="30000"/>
              </a:srgbClr>
            </a:outerShdw>
          </a:effectLst>
        </p:spPr>
        <p:txBody>
          <a:bodyPr lIns="91419" tIns="45710" rIns="91419" bIns="45710"/>
          <a:lstStyle/>
          <a:p>
            <a:pPr eaLnBrk="0" hangingPunct="0">
              <a:defRPr/>
            </a:pPr>
            <a:endParaRPr lang="en-US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8610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85850"/>
            <a:ext cx="8610600" cy="337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76200" y="4845844"/>
            <a:ext cx="838200" cy="21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chemeClr val="accent4"/>
                </a:solidFill>
                <a:latin typeface="Calibri" charset="0"/>
                <a:cs typeface="Calibri" charset="0"/>
              </a:rPr>
              <a:t>Page </a:t>
            </a:r>
            <a:fld id="{63D4AF20-5529-064F-A528-2B9F8FF422FD}" type="slidenum">
              <a:rPr lang="en-US" sz="800" smtClean="0">
                <a:solidFill>
                  <a:schemeClr val="accent4"/>
                </a:solidFill>
                <a:latin typeface="Calibri" charset="0"/>
                <a:cs typeface="Calibri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800" dirty="0" smtClean="0">
              <a:solidFill>
                <a:schemeClr val="accent4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48006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3" name="Picture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5800" y="4875974"/>
            <a:ext cx="685800" cy="2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89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</p:sldLayoutIdLst>
  <p:transition spd="slow" advClick="0" advTm="0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/>
          </a:solidFill>
          <a:latin typeface="+mj-lt"/>
          <a:ea typeface="ＭＳ Ｐゴシック" pitchFamily="-106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ＭＳ Ｐゴシック" pitchFamily="-106" charset="-128"/>
          <a:cs typeface="ＭＳ Ｐゴシック"/>
        </a:defRPr>
      </a:lvl5pPr>
      <a:lvl6pPr marL="457095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6pPr>
      <a:lvl7pPr marL="914191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7pPr>
      <a:lvl8pPr marL="137128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8pPr>
      <a:lvl9pPr marL="182838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9pPr>
    </p:titleStyle>
    <p:bodyStyle>
      <a:lvl1pPr marL="457095" indent="-45709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8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1pPr>
      <a:lvl2pPr marL="799917" indent="-34282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•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2pPr>
      <a:lvl3pPr marL="1142739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60000"/>
        <a:buFont typeface="Courier New" charset="0"/>
        <a:buChar char="o"/>
        <a:defRPr sz="24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3pPr>
      <a:lvl4pPr marL="1599834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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4pPr>
      <a:lvl5pPr marL="2056930" indent="-22854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charset="0"/>
        <a:buChar char="☐"/>
        <a:defRPr sz="2000">
          <a:solidFill>
            <a:srgbClr val="1D1D1D"/>
          </a:solidFill>
          <a:latin typeface="Calibri" pitchFamily="34" charset="0"/>
          <a:ea typeface="ＭＳ Ｐゴシック" pitchFamily="-106" charset="-128"/>
          <a:cs typeface="ＭＳ Ｐゴシック"/>
        </a:defRPr>
      </a:lvl5pPr>
      <a:lvl6pPr marL="2514025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6pPr>
      <a:lvl7pPr marL="2971120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7pPr>
      <a:lvl8pPr marL="3428216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8pPr>
      <a:lvl9pPr marL="3885312" indent="-2285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1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6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2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3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68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4" algn="l" defTabSz="914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management@temple.edu" TargetMode="External"/><Relationship Id="rId4" Type="http://schemas.openxmlformats.org/officeDocument/2006/relationships/hyperlink" Target="mailto:eRA@temple.edu" TargetMode="External"/><Relationship Id="rId5" Type="http://schemas.openxmlformats.org/officeDocument/2006/relationships/hyperlink" Target="mailto:coitemple@temple.edu" TargetMode="External"/><Relationship Id="rId6" Type="http://schemas.openxmlformats.org/officeDocument/2006/relationships/hyperlink" Target="mailto:coisom@temple.edu" TargetMode="External"/><Relationship Id="rId7" Type="http://schemas.openxmlformats.org/officeDocument/2006/relationships/hyperlink" Target="mailto:irb@temple.edu" TargetMode="External"/><Relationship Id="rId8" Type="http://schemas.openxmlformats.org/officeDocument/2006/relationships/hyperlink" Target="mailto:marybp@temple.edu" TargetMode="Externa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temple.edu/research/researchadmin/era/era_user_guide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17269"/>
            <a:ext cx="9144000" cy="457200"/>
          </a:xfrm>
        </p:spPr>
        <p:txBody>
          <a:bodyPr/>
          <a:lstStyle/>
          <a:p>
            <a:r>
              <a:rPr lang="en-US" sz="3200" dirty="0"/>
              <a:t>Guidance for Processing </a:t>
            </a:r>
            <a:r>
              <a:rPr lang="en-US" sz="3200" dirty="0" smtClean="0"/>
              <a:t>Using </a:t>
            </a:r>
            <a:r>
              <a:rPr lang="en-US" sz="3200" dirty="0" err="1"/>
              <a:t>eRA</a:t>
            </a:r>
            <a:r>
              <a:rPr lang="en-US" sz="3200" dirty="0"/>
              <a:t> for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Grants </a:t>
            </a:r>
            <a:r>
              <a:rPr lang="en-US" sz="3200" dirty="0"/>
              <a:t>Management Approval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122" y="3454399"/>
            <a:ext cx="1943523" cy="716619"/>
          </a:xfrm>
        </p:spPr>
        <p:txBody>
          <a:bodyPr/>
          <a:lstStyle/>
          <a:p>
            <a:pPr algn="l"/>
            <a:r>
              <a:rPr lang="en-US" sz="1400" dirty="0" smtClean="0"/>
              <a:t>Grants Management Presentation</a:t>
            </a:r>
          </a:p>
          <a:p>
            <a:pPr algn="l"/>
            <a:r>
              <a:rPr lang="en-US" sz="1400" dirty="0" smtClean="0"/>
              <a:t>December 2015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62018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544094"/>
            <a:ext cx="7200897" cy="394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1" y="1130970"/>
            <a:ext cx="7200897" cy="3275932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Grant</a:t>
            </a:r>
            <a:r>
              <a:rPr lang="en-US" dirty="0" smtClean="0"/>
              <a:t> – instrument is identified by sponsor as financial assistance</a:t>
            </a:r>
          </a:p>
          <a:p>
            <a:pPr lvl="1"/>
            <a:r>
              <a:rPr lang="en-US" dirty="0" smtClean="0"/>
              <a:t>Unless agency has F&amp;A policy GM encourages charging Temple’s F&amp;A rate on all proposals. Exceptions are approved by the Dean of the college. </a:t>
            </a:r>
          </a:p>
          <a:p>
            <a:pPr lvl="1"/>
            <a:r>
              <a:rPr lang="en-US" dirty="0" smtClean="0"/>
              <a:t>To Start Preliminary route and for review by GM; tabs required: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Abstract (If not sponsor required, please provide a brief summary)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Personnel (</a:t>
            </a:r>
            <a:r>
              <a:rPr lang="en-US" dirty="0" err="1"/>
              <a:t>biosketch</a:t>
            </a:r>
            <a:r>
              <a:rPr lang="en-US" dirty="0"/>
              <a:t>/CV/Other support)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Research Plan/Scope of </a:t>
            </a:r>
            <a:r>
              <a:rPr lang="en-US" dirty="0" smtClean="0"/>
              <a:t>Work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(Just for Final Review)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Budget </a:t>
            </a:r>
            <a:r>
              <a:rPr lang="en-US" dirty="0" smtClean="0"/>
              <a:t>(include base salary, effort &amp; appt. type) and Justification </a:t>
            </a: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Approvals (IRB, IACUC, IBC, EHRS)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Temple Documents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Sponsor Guidelines, Required Forms, Excel Spreadsheet, Special instructions regarding F&amp;A (if applicable), </a:t>
            </a:r>
            <a:r>
              <a:rPr lang="en-US" dirty="0" smtClean="0"/>
              <a:t>De Minimis Indirect Cost Rate, etc</a:t>
            </a:r>
            <a:r>
              <a:rPr lang="en-US" dirty="0"/>
              <a:t>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Temporary PI Form, </a:t>
            </a:r>
            <a:r>
              <a:rPr lang="en-US" dirty="0" err="1"/>
              <a:t>Subrecipient</a:t>
            </a:r>
            <a:r>
              <a:rPr lang="en-US" dirty="0"/>
              <a:t> Commitment Form,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Subcontracts with Scope of Work, LOI, Budget and Justification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31129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2" y="520031"/>
            <a:ext cx="7200897" cy="586875"/>
          </a:xfrm>
        </p:spPr>
        <p:txBody>
          <a:bodyPr/>
          <a:lstStyle/>
          <a:p>
            <a:r>
              <a:rPr lang="en-US" dirty="0" smtClean="0"/>
              <a:t>Contract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15" y="1239253"/>
            <a:ext cx="7200897" cy="32244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i="1" dirty="0"/>
              <a:t>contract</a:t>
            </a:r>
            <a:r>
              <a:rPr lang="en-US" dirty="0"/>
              <a:t> is an agreement between two parties that creates an obligation to perform (or not perform) a particular </a:t>
            </a:r>
            <a:r>
              <a:rPr lang="en-US" dirty="0" smtClean="0"/>
              <a:t>duty.</a:t>
            </a:r>
          </a:p>
          <a:p>
            <a:pPr lvl="1"/>
            <a:r>
              <a:rPr lang="en-US" dirty="0" smtClean="0"/>
              <a:t>All contracts are reviewed by University Counsel which may take an average of 5 to 10 days.  Depending on complexity it may take longer</a:t>
            </a:r>
          </a:p>
          <a:p>
            <a:pPr lvl="1"/>
            <a:r>
              <a:rPr lang="en-US" dirty="0" smtClean="0"/>
              <a:t>Start record in </a:t>
            </a:r>
            <a:r>
              <a:rPr lang="en-US" dirty="0" err="1" smtClean="0"/>
              <a:t>eRA</a:t>
            </a:r>
            <a:r>
              <a:rPr lang="en-US" dirty="0" smtClean="0"/>
              <a:t> as early as possible using a draft of the contract agreement</a:t>
            </a:r>
          </a:p>
          <a:p>
            <a:pPr lvl="1"/>
            <a:r>
              <a:rPr lang="en-US" dirty="0" smtClean="0"/>
              <a:t>Complete the following tabs for Preliminary route:</a:t>
            </a:r>
          </a:p>
          <a:p>
            <a:pPr lvl="2"/>
            <a:r>
              <a:rPr lang="en-US" dirty="0" smtClean="0"/>
              <a:t>Personnel </a:t>
            </a:r>
          </a:p>
          <a:p>
            <a:pPr lvl="2"/>
            <a:r>
              <a:rPr lang="en-US" dirty="0" smtClean="0"/>
              <a:t>Budget (include effort/base salary/appointment type)</a:t>
            </a:r>
          </a:p>
          <a:p>
            <a:pPr lvl="2"/>
            <a:r>
              <a:rPr lang="en-US" dirty="0" smtClean="0"/>
              <a:t>Abstract/Scope of work </a:t>
            </a:r>
          </a:p>
          <a:p>
            <a:pPr lvl="2"/>
            <a:r>
              <a:rPr lang="en-US" dirty="0" smtClean="0"/>
              <a:t>Research Plan (draft agreement)</a:t>
            </a:r>
          </a:p>
          <a:p>
            <a:pPr lvl="2"/>
            <a:r>
              <a:rPr lang="en-US" dirty="0" smtClean="0"/>
              <a:t>Any sponsor instructions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2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544095"/>
            <a:ext cx="7200897" cy="466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1" y="1175657"/>
            <a:ext cx="7200897" cy="33482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agreement with a third-party organization performing a portion </a:t>
            </a:r>
            <a:r>
              <a:rPr lang="en-US" dirty="0" smtClean="0"/>
              <a:t>of research </a:t>
            </a:r>
            <a:r>
              <a:rPr lang="en-US" dirty="0"/>
              <a:t>project or program. The terms of the relationship (sub-</a:t>
            </a:r>
            <a:r>
              <a:rPr lang="en-US" b="1" dirty="0"/>
              <a:t>grant</a:t>
            </a:r>
            <a:r>
              <a:rPr lang="en-US" dirty="0"/>
              <a:t>/subcontract) are influenced by the prime </a:t>
            </a:r>
            <a:r>
              <a:rPr lang="en-US" dirty="0" smtClean="0"/>
              <a:t>agreement.</a:t>
            </a:r>
          </a:p>
          <a:p>
            <a:r>
              <a:rPr lang="en-US" dirty="0" smtClean="0"/>
              <a:t>If Temple is the </a:t>
            </a:r>
            <a:r>
              <a:rPr lang="en-US" b="1" dirty="0" err="1" smtClean="0"/>
              <a:t>Subrecipient</a:t>
            </a:r>
            <a:r>
              <a:rPr lang="en-US" b="1" dirty="0" smtClean="0"/>
              <a:t>/subcontractor (Getting the $$)</a:t>
            </a:r>
            <a:r>
              <a:rPr lang="en-US" dirty="0" smtClean="0"/>
              <a:t> requirements for preliminary route and GM Review are:</a:t>
            </a:r>
          </a:p>
          <a:p>
            <a:pPr lvl="1"/>
            <a:r>
              <a:rPr lang="en-US" dirty="0" smtClean="0"/>
              <a:t>Personnel (</a:t>
            </a:r>
            <a:r>
              <a:rPr lang="en-US" dirty="0" err="1" smtClean="0"/>
              <a:t>Biosketch</a:t>
            </a:r>
            <a:r>
              <a:rPr lang="en-US" dirty="0" smtClean="0"/>
              <a:t>/CV/Other Support)  </a:t>
            </a:r>
          </a:p>
          <a:p>
            <a:pPr lvl="1"/>
            <a:r>
              <a:rPr lang="en-US" dirty="0" smtClean="0"/>
              <a:t>Budget </a:t>
            </a:r>
            <a:r>
              <a:rPr lang="en-US" dirty="0"/>
              <a:t>(include effort/base salary/appointment type) and  </a:t>
            </a:r>
            <a:r>
              <a:rPr lang="en-US" dirty="0" smtClean="0"/>
              <a:t>justification</a:t>
            </a:r>
          </a:p>
          <a:p>
            <a:pPr lvl="1"/>
            <a:r>
              <a:rPr lang="en-US" dirty="0" smtClean="0"/>
              <a:t>Abstract/Scope of Work</a:t>
            </a:r>
          </a:p>
          <a:p>
            <a:pPr lvl="1"/>
            <a:r>
              <a:rPr lang="en-US" dirty="0" smtClean="0"/>
              <a:t>Contact information; other documents and instructions from Prime</a:t>
            </a:r>
          </a:p>
          <a:p>
            <a:r>
              <a:rPr lang="en-US" dirty="0" smtClean="0"/>
              <a:t>Processing actual Sub Agreement </a:t>
            </a:r>
          </a:p>
          <a:p>
            <a:pPr lvl="1"/>
            <a:r>
              <a:rPr lang="en-US" dirty="0" smtClean="0"/>
              <a:t>GM will put Sub award Agreement through </a:t>
            </a:r>
            <a:r>
              <a:rPr lang="en-US" dirty="0" err="1" smtClean="0"/>
              <a:t>TUMarket</a:t>
            </a:r>
            <a:r>
              <a:rPr lang="en-US" dirty="0" smtClean="0"/>
              <a:t>. Department will provide the FOAP.</a:t>
            </a:r>
          </a:p>
          <a:p>
            <a:pPr lvl="1"/>
            <a:r>
              <a:rPr lang="en-US" dirty="0" smtClean="0"/>
              <a:t>Department approves in TUMARKET and is able track and retrieve document. </a:t>
            </a:r>
          </a:p>
          <a:p>
            <a:pPr lvl="1"/>
            <a:r>
              <a:rPr lang="en-US" dirty="0" smtClean="0"/>
              <a:t>GM will </a:t>
            </a:r>
            <a:r>
              <a:rPr lang="en-US" dirty="0"/>
              <a:t>R</a:t>
            </a:r>
            <a:r>
              <a:rPr lang="en-US" dirty="0" smtClean="0"/>
              <a:t>etrieve; send document to Sponsor and Upload in ERA.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7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Temple is the </a:t>
            </a:r>
            <a:r>
              <a:rPr lang="en-US" b="1" dirty="0"/>
              <a:t>Prime or </a:t>
            </a:r>
            <a:r>
              <a:rPr lang="en-US" b="1" dirty="0" smtClean="0"/>
              <a:t>Pass-Through-</a:t>
            </a:r>
            <a:r>
              <a:rPr lang="en-US" b="1" dirty="0" err="1" smtClean="0"/>
              <a:t>Enity</a:t>
            </a:r>
            <a:r>
              <a:rPr lang="en-US" b="1" dirty="0" smtClean="0"/>
              <a:t> </a:t>
            </a:r>
            <a:r>
              <a:rPr lang="en-US" b="1" dirty="0"/>
              <a:t>(Giving the $$) </a:t>
            </a:r>
            <a:r>
              <a:rPr lang="en-US" dirty="0"/>
              <a:t> requirements for preliminary route are:</a:t>
            </a:r>
          </a:p>
          <a:p>
            <a:pPr lvl="1"/>
            <a:r>
              <a:rPr lang="en-US" dirty="0"/>
              <a:t>Letter of Intent or Letter to form a </a:t>
            </a:r>
            <a:r>
              <a:rPr lang="en-US" dirty="0" smtClean="0"/>
              <a:t>consortium</a:t>
            </a:r>
          </a:p>
          <a:p>
            <a:pPr lvl="1"/>
            <a:r>
              <a:rPr lang="en-US" dirty="0" err="1" smtClean="0"/>
              <a:t>Subrecipient</a:t>
            </a:r>
            <a:r>
              <a:rPr lang="en-US" dirty="0" smtClean="0"/>
              <a:t> Commitment form</a:t>
            </a:r>
            <a:endParaRPr lang="en-US" dirty="0"/>
          </a:p>
          <a:p>
            <a:pPr lvl="1"/>
            <a:r>
              <a:rPr lang="en-US" dirty="0"/>
              <a:t>Budget and justification</a:t>
            </a:r>
          </a:p>
          <a:p>
            <a:pPr lvl="1"/>
            <a:r>
              <a:rPr lang="en-US" dirty="0"/>
              <a:t>Statement of work</a:t>
            </a:r>
          </a:p>
          <a:p>
            <a:pPr lvl="1"/>
            <a:r>
              <a:rPr lang="en-US" dirty="0"/>
              <a:t>Contact information of </a:t>
            </a:r>
            <a:r>
              <a:rPr lang="en-US" dirty="0" smtClean="0"/>
              <a:t>Sub</a:t>
            </a:r>
          </a:p>
          <a:p>
            <a:r>
              <a:rPr lang="en-US" dirty="0"/>
              <a:t>Processing actual Sub Agreement </a:t>
            </a:r>
          </a:p>
          <a:p>
            <a:pPr lvl="1"/>
            <a:r>
              <a:rPr lang="en-US" dirty="0"/>
              <a:t>GM will put Sub award Agreement through </a:t>
            </a:r>
            <a:r>
              <a:rPr lang="en-US" dirty="0" err="1"/>
              <a:t>TUMarket</a:t>
            </a:r>
            <a:r>
              <a:rPr lang="en-US" dirty="0"/>
              <a:t> using </a:t>
            </a:r>
            <a:r>
              <a:rPr lang="en-US" b="1" dirty="0" smtClean="0"/>
              <a:t>AWARD</a:t>
            </a:r>
            <a:r>
              <a:rPr lang="en-US" dirty="0" smtClean="0"/>
              <a:t> </a:t>
            </a:r>
            <a:r>
              <a:rPr lang="en-US" dirty="0"/>
              <a:t>FOAP</a:t>
            </a:r>
          </a:p>
          <a:p>
            <a:pPr lvl="1"/>
            <a:r>
              <a:rPr lang="en-US" dirty="0"/>
              <a:t>Department approves in TUMARKET and is able track and retrieve document. </a:t>
            </a:r>
          </a:p>
          <a:p>
            <a:pPr lvl="1"/>
            <a:r>
              <a:rPr lang="en-US" dirty="0"/>
              <a:t>GM will send document to Sponsor and Upload in ERA.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57213" lvl="1" indent="-214313" defTabSz="342900">
              <a:spcBef>
                <a:spcPct val="20000"/>
              </a:spcBef>
              <a:spcAft>
                <a:spcPts val="450"/>
              </a:spcAft>
            </a:pPr>
            <a:r>
              <a:rPr 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Letter of Intent – Pre Application- White Paper</a:t>
            </a:r>
            <a:r>
              <a:rPr lang="en-US" sz="15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5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</a:br>
            <a:r>
              <a:rPr lang="en-US" sz="1500" kern="1200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Only if a detailed or summary budget </a:t>
            </a:r>
            <a:r>
              <a:rPr lang="en-US" sz="15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and/or Institutional signature </a:t>
            </a:r>
            <a:r>
              <a:rPr lang="en-US" sz="1500" kern="1200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is required should you build a record in </a:t>
            </a:r>
            <a:r>
              <a:rPr lang="en-US" sz="1500" kern="1200" dirty="0" err="1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eRA</a:t>
            </a:r>
            <a:r>
              <a:rPr lang="en-US" sz="15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5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Complete the following tabs for Preliminary route:</a:t>
            </a:r>
          </a:p>
          <a:p>
            <a:pPr lvl="2"/>
            <a:r>
              <a:rPr lang="en-US" dirty="0"/>
              <a:t>Personnel </a:t>
            </a:r>
          </a:p>
          <a:p>
            <a:pPr lvl="2"/>
            <a:r>
              <a:rPr lang="en-US" dirty="0"/>
              <a:t>Budget (include effort/base salary/appointment type)</a:t>
            </a:r>
          </a:p>
          <a:p>
            <a:pPr lvl="2"/>
            <a:r>
              <a:rPr lang="en-US" dirty="0"/>
              <a:t>Abstract/Scope of </a:t>
            </a:r>
            <a:r>
              <a:rPr lang="en-US" dirty="0" smtClean="0"/>
              <a:t>work </a:t>
            </a:r>
            <a:endParaRPr lang="en-US" dirty="0"/>
          </a:p>
          <a:p>
            <a:pPr lvl="2"/>
            <a:r>
              <a:rPr lang="en-US" dirty="0" smtClean="0"/>
              <a:t>Sponsor Guidelines and forms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0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25428"/>
            <a:ext cx="8610600" cy="399340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Letter of Intent to for</a:t>
            </a:r>
            <a:r>
              <a:rPr lang="en-US" dirty="0"/>
              <a:t>m a Consortium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Subrecipient</a:t>
            </a:r>
            <a:r>
              <a:rPr lang="en-US" dirty="0" smtClean="0"/>
              <a:t> </a:t>
            </a:r>
            <a:r>
              <a:rPr lang="en-US" dirty="0"/>
              <a:t>Commitment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Temporary PI form – (Send to Michele Masucci for signature after Dean signs via email, cc Andrew McGinley) </a:t>
            </a:r>
            <a:r>
              <a:rPr lang="en-US" i="1" dirty="0" smtClean="0"/>
              <a:t>Upload in Temple Docs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/>
              <a:t>MINIMIS INDIRECT COST </a:t>
            </a:r>
            <a:r>
              <a:rPr lang="en-US" dirty="0" smtClean="0"/>
              <a:t>RATE – Signed by </a:t>
            </a:r>
            <a:r>
              <a:rPr lang="en-US" dirty="0" err="1" smtClean="0"/>
              <a:t>subrecipients</a:t>
            </a:r>
            <a:r>
              <a:rPr lang="en-US" dirty="0" smtClean="0"/>
              <a:t> on federal applications that have no negotiated F&amp;A 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Advance Cost Center Request Form (Revised)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63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/>
              <a:t>P</a:t>
            </a:r>
            <a:r>
              <a:rPr lang="en-US" dirty="0" smtClean="0"/>
              <a:t>rocessing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/>
              <a:t>Approval in ERA –  The approval tab should be completed for all regulatory </a:t>
            </a:r>
            <a:r>
              <a:rPr lang="en-US" sz="1350" dirty="0" smtClean="0"/>
              <a:t>compliance (IRB, IBC, IACUC, EHRS) </a:t>
            </a:r>
            <a:r>
              <a:rPr lang="en-US" sz="1350" dirty="0"/>
              <a:t>needed for your proposal.   If you do not have a number assigned, it should be marked pending. </a:t>
            </a:r>
          </a:p>
          <a:p>
            <a:r>
              <a:rPr lang="en-US" sz="1350" dirty="0"/>
              <a:t>Changing the deadline to avoid the waiver</a:t>
            </a:r>
          </a:p>
          <a:p>
            <a:r>
              <a:rPr lang="en-US" sz="1350" dirty="0"/>
              <a:t>Not Submitting Final ERA record simultaneously with external Sponsor </a:t>
            </a:r>
            <a:r>
              <a:rPr lang="en-US" sz="1350" dirty="0" smtClean="0"/>
              <a:t>submission.</a:t>
            </a:r>
            <a:endParaRPr lang="en-US" sz="1350" dirty="0"/>
          </a:p>
          <a:p>
            <a:pPr lvl="1"/>
            <a:r>
              <a:rPr lang="en-US" sz="1050" dirty="0"/>
              <a:t>Complete Application must be uploaded in era for non S2S applications in “Temple Docs” tab</a:t>
            </a:r>
          </a:p>
          <a:p>
            <a:r>
              <a:rPr lang="en-US" sz="1350" dirty="0"/>
              <a:t>Detail Budget – When using the SF424 budgeting, base salary &amp; effort must be completed.</a:t>
            </a:r>
          </a:p>
          <a:p>
            <a:r>
              <a:rPr lang="en-US" sz="1350" dirty="0"/>
              <a:t>Appointment type – Please be careful to select correct type.</a:t>
            </a:r>
          </a:p>
          <a:p>
            <a:r>
              <a:rPr lang="en-US" sz="1350" dirty="0"/>
              <a:t>NIH RPPRs – Effort for all personnel, including PI,  should be entered on the </a:t>
            </a:r>
            <a:r>
              <a:rPr lang="en-US" sz="1350" dirty="0" smtClean="0"/>
              <a:t>RPPR.</a:t>
            </a:r>
          </a:p>
          <a:p>
            <a:pPr lvl="1"/>
            <a:r>
              <a:rPr lang="en-US" sz="1200" i="1" dirty="0" smtClean="0"/>
              <a:t>Including the unobligated balance or carryforward</a:t>
            </a:r>
          </a:p>
          <a:p>
            <a:r>
              <a:rPr lang="en-US" sz="1350" dirty="0" smtClean="0"/>
              <a:t>Neglecting to create child record at the time progress report due.</a:t>
            </a:r>
            <a:endParaRPr lang="en-US" sz="1350" dirty="0"/>
          </a:p>
          <a:p>
            <a:r>
              <a:rPr lang="en-US" sz="1350" dirty="0"/>
              <a:t>Salary Cap – When using the NIH salary cap for a base salary, you </a:t>
            </a:r>
            <a:r>
              <a:rPr lang="en-US" sz="1350" b="1" dirty="0" smtClean="0"/>
              <a:t>may</a:t>
            </a:r>
            <a:r>
              <a:rPr lang="en-US" sz="1350" dirty="0" smtClean="0"/>
              <a:t> </a:t>
            </a:r>
            <a:r>
              <a:rPr lang="en-US" sz="1350" dirty="0"/>
              <a:t>increase the salary by cost of living for years out</a:t>
            </a:r>
            <a:r>
              <a:rPr lang="en-US" sz="1350" dirty="0" smtClean="0"/>
              <a:t>.</a:t>
            </a:r>
          </a:p>
          <a:p>
            <a:r>
              <a:rPr lang="en-US" sz="1350" dirty="0" smtClean="0"/>
              <a:t>Submitting to Sponsor without getting Institutional Approval.</a:t>
            </a:r>
            <a:endParaRPr lang="en-US" sz="1125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8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544" y="66117"/>
            <a:ext cx="23503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300" dirty="0">
                <a:solidFill>
                  <a:prstClr val="black"/>
                </a:solidFill>
              </a:rPr>
              <a:t>Reminders: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7293" y="616997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accent4"/>
                </a:solidFill>
              </a:rPr>
              <a:t>Get Started Early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825" y="1166539"/>
            <a:ext cx="88504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Proposals must be submitted to Grants Management through the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system prior to submission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      to External Sponsors for funding consideration preferably 10 days prior to sponsor deadline.</a:t>
            </a:r>
          </a:p>
          <a:p>
            <a:pPr marL="257175" indent="-257175">
              <a:buAutoNum type="arabicPeriod" startAt="2"/>
            </a:pPr>
            <a:r>
              <a:rPr lang="en-US" sz="1400" dirty="0">
                <a:solidFill>
                  <a:schemeClr val="accent4"/>
                </a:solidFill>
              </a:rPr>
              <a:t>Grants Management must approve All Proposals before they are submitted to the external funding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       agency.</a:t>
            </a:r>
          </a:p>
          <a:p>
            <a:pPr marL="257175" indent="-257175">
              <a:buAutoNum type="arabicPeriod" startAt="3"/>
            </a:pPr>
            <a:r>
              <a:rPr lang="en-US" sz="1400" dirty="0">
                <a:solidFill>
                  <a:schemeClr val="accent4"/>
                </a:solidFill>
              </a:rPr>
              <a:t>A waiver is required for All Proposals submitted 5 and 2 days prior to the Sponsor submission deadline.</a:t>
            </a:r>
          </a:p>
          <a:p>
            <a:pPr marL="257175" indent="-257175">
              <a:buAutoNum type="arabicPeriod" startAt="3"/>
            </a:pPr>
            <a:r>
              <a:rPr lang="en-US" sz="1400" dirty="0">
                <a:solidFill>
                  <a:schemeClr val="accent4"/>
                </a:solidFill>
              </a:rPr>
              <a:t>A PDF of the </a:t>
            </a:r>
            <a:r>
              <a:rPr lang="en-US" sz="1400" dirty="0" err="1" smtClean="0">
                <a:solidFill>
                  <a:schemeClr val="accent4"/>
                </a:solidFill>
              </a:rPr>
              <a:t>fInal</a:t>
            </a:r>
            <a:r>
              <a:rPr lang="en-US" sz="1400" dirty="0" smtClean="0">
                <a:solidFill>
                  <a:schemeClr val="accent4"/>
                </a:solidFill>
              </a:rPr>
              <a:t> Non </a:t>
            </a:r>
            <a:r>
              <a:rPr lang="en-US" sz="1400" dirty="0">
                <a:solidFill>
                  <a:schemeClr val="accent4"/>
                </a:solidFill>
              </a:rPr>
              <a:t>System-to-System Application (i.e. Fastlane, American Heart) must be uploaded in </a:t>
            </a:r>
            <a:r>
              <a:rPr lang="en-US" sz="1400" dirty="0" err="1" smtClean="0">
                <a:solidFill>
                  <a:schemeClr val="accent4"/>
                </a:solidFill>
              </a:rPr>
              <a:t>eRA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  <a:endParaRPr lang="en-US" sz="1400" dirty="0">
              <a:solidFill>
                <a:schemeClr val="accent4"/>
              </a:solidFill>
            </a:endParaRPr>
          </a:p>
          <a:p>
            <a:r>
              <a:rPr lang="en-US" sz="1400" dirty="0">
                <a:solidFill>
                  <a:schemeClr val="accent4"/>
                </a:solidFill>
              </a:rPr>
              <a:t>       prior to being approved in either system.</a:t>
            </a:r>
          </a:p>
          <a:p>
            <a:pPr marL="342900" indent="-342900">
              <a:buAutoNum type="arabicPeriod" startAt="5"/>
            </a:pPr>
            <a:r>
              <a:rPr lang="en-US" sz="1400" dirty="0" smtClean="0">
                <a:solidFill>
                  <a:schemeClr val="accent4"/>
                </a:solidFill>
              </a:rPr>
              <a:t>If </a:t>
            </a:r>
            <a:r>
              <a:rPr lang="en-US" sz="1400" dirty="0">
                <a:solidFill>
                  <a:schemeClr val="accent4"/>
                </a:solidFill>
              </a:rPr>
              <a:t>an </a:t>
            </a:r>
            <a:r>
              <a:rPr lang="en-US" sz="1400" dirty="0" smtClean="0">
                <a:solidFill>
                  <a:schemeClr val="accent4"/>
                </a:solidFill>
              </a:rPr>
              <a:t>Award/Contract </a:t>
            </a:r>
            <a:r>
              <a:rPr lang="en-US" sz="1400" dirty="0">
                <a:solidFill>
                  <a:schemeClr val="accent4"/>
                </a:solidFill>
              </a:rPr>
              <a:t>is made to Temple University which requires a signature, the award must be </a:t>
            </a:r>
            <a:r>
              <a:rPr lang="en-US" sz="1400" dirty="0" smtClean="0">
                <a:solidFill>
                  <a:schemeClr val="accent4"/>
                </a:solidFill>
              </a:rPr>
              <a:t>directed to Temple </a:t>
            </a:r>
            <a:r>
              <a:rPr lang="en-US" sz="1400" dirty="0">
                <a:solidFill>
                  <a:schemeClr val="accent4"/>
                </a:solidFill>
              </a:rPr>
              <a:t>University Counsel for signature by the GM Specialist. </a:t>
            </a:r>
            <a:r>
              <a:rPr lang="en-US" sz="1400" b="1" dirty="0">
                <a:solidFill>
                  <a:schemeClr val="accent4"/>
                </a:solidFill>
              </a:rPr>
              <a:t>Allow Counsel 10 days.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6.   If you have a promise of an Award Commitment via a letter, email, unsigned Contract or Agreement, you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      can add an Advance FOAP Request to your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proposal package to expedite setting up a FOPAL with</a:t>
            </a:r>
          </a:p>
          <a:p>
            <a:r>
              <a:rPr lang="en-US" sz="1400" dirty="0">
                <a:solidFill>
                  <a:schemeClr val="accent4"/>
                </a:solidFill>
              </a:rPr>
              <a:t>      Research Accounting Services (RAS</a:t>
            </a:r>
            <a:r>
              <a:rPr lang="en-US" sz="1400" dirty="0" smtClean="0">
                <a:solidFill>
                  <a:schemeClr val="accent4"/>
                </a:solidFill>
              </a:rPr>
              <a:t>) (COI will is required for Advance FOAP Requests).</a:t>
            </a:r>
            <a:endParaRPr lang="en-US" sz="1400" dirty="0">
              <a:solidFill>
                <a:schemeClr val="accent4"/>
              </a:solidFill>
            </a:endParaRPr>
          </a:p>
          <a:p>
            <a:r>
              <a:rPr lang="en-US" sz="1400" dirty="0" smtClean="0">
                <a:solidFill>
                  <a:schemeClr val="accent4"/>
                </a:solidFill>
              </a:rPr>
              <a:t>7.   Late </a:t>
            </a:r>
            <a:r>
              <a:rPr lang="en-US" sz="1400" dirty="0">
                <a:solidFill>
                  <a:schemeClr val="accent4"/>
                </a:solidFill>
              </a:rPr>
              <a:t>Proposal Submissions to GM will be processed in the order they are received.  Every effort will be </a:t>
            </a:r>
            <a:endParaRPr lang="en-US" sz="1400" dirty="0" smtClean="0">
              <a:solidFill>
                <a:schemeClr val="accent4"/>
              </a:solidFill>
            </a:endParaRPr>
          </a:p>
          <a:p>
            <a:r>
              <a:rPr lang="en-US" sz="1400" dirty="0" smtClean="0">
                <a:solidFill>
                  <a:schemeClr val="accent4"/>
                </a:solidFill>
              </a:rPr>
              <a:t>	made </a:t>
            </a:r>
            <a:r>
              <a:rPr lang="en-US" sz="1400" dirty="0">
                <a:solidFill>
                  <a:schemeClr val="accent4"/>
                </a:solidFill>
              </a:rPr>
              <a:t>to </a:t>
            </a:r>
            <a:r>
              <a:rPr lang="en-US" sz="1400" dirty="0" smtClean="0">
                <a:solidFill>
                  <a:schemeClr val="accent4"/>
                </a:solidFill>
              </a:rPr>
              <a:t>submit </a:t>
            </a:r>
            <a:r>
              <a:rPr lang="en-US" sz="1400" dirty="0">
                <a:solidFill>
                  <a:schemeClr val="accent4"/>
                </a:solidFill>
              </a:rPr>
              <a:t>the </a:t>
            </a:r>
            <a:r>
              <a:rPr lang="en-US" sz="1400" dirty="0" smtClean="0">
                <a:solidFill>
                  <a:schemeClr val="accent4"/>
                </a:solidFill>
              </a:rPr>
              <a:t>application, however there </a:t>
            </a:r>
            <a:r>
              <a:rPr lang="en-US" sz="1400" dirty="0">
                <a:solidFill>
                  <a:schemeClr val="accent4"/>
                </a:solidFill>
              </a:rPr>
              <a:t>are no guarantees.</a:t>
            </a:r>
          </a:p>
        </p:txBody>
      </p:sp>
    </p:spTree>
    <p:extLst>
      <p:ext uri="{BB962C8B-B14F-4D97-AF65-F5344CB8AC3E}">
        <p14:creationId xmlns:p14="http://schemas.microsoft.com/office/powerpoint/2010/main" val="2946889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072" y="109056"/>
            <a:ext cx="39370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chemeClr val="accent4"/>
                </a:solidFill>
              </a:rPr>
              <a:t>FOR ASSISTANCE: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357" y="628982"/>
            <a:ext cx="8448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Contact your Grants Management Specialist for all things related to the review and submission </a:t>
            </a:r>
            <a:r>
              <a:rPr lang="en-US" sz="1600" dirty="0" smtClean="0">
                <a:solidFill>
                  <a:schemeClr val="accent4"/>
                </a:solidFill>
              </a:rPr>
              <a:t>of </a:t>
            </a:r>
            <a:r>
              <a:rPr lang="en-US" sz="1600" dirty="0">
                <a:solidFill>
                  <a:schemeClr val="accent4"/>
                </a:solidFill>
              </a:rPr>
              <a:t>your Application:      </a:t>
            </a:r>
            <a:r>
              <a:rPr lang="en-US" sz="1600" dirty="0">
                <a:solidFill>
                  <a:schemeClr val="accent4"/>
                </a:solidFill>
                <a:hlinkClick r:id="rId3"/>
              </a:rPr>
              <a:t>grantsmanagement@temple.edu</a:t>
            </a:r>
            <a:r>
              <a:rPr lang="en-US" sz="1600" dirty="0">
                <a:solidFill>
                  <a:schemeClr val="accent4"/>
                </a:solidFill>
              </a:rPr>
              <a:t>; 2-7379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563" y="1560527"/>
            <a:ext cx="7781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Contact the Electronic Research Administration (</a:t>
            </a:r>
            <a:r>
              <a:rPr lang="en-US" sz="1600" dirty="0" err="1">
                <a:solidFill>
                  <a:schemeClr val="accent4"/>
                </a:solidFill>
              </a:rPr>
              <a:t>eRA</a:t>
            </a:r>
            <a:r>
              <a:rPr lang="en-US" sz="1600" dirty="0">
                <a:solidFill>
                  <a:schemeClr val="accent4"/>
                </a:solidFill>
              </a:rPr>
              <a:t>) Team for all Technical issues:</a:t>
            </a:r>
          </a:p>
          <a:p>
            <a:r>
              <a:rPr lang="en-US" sz="1600" dirty="0">
                <a:solidFill>
                  <a:schemeClr val="accent4"/>
                </a:solidFill>
              </a:rPr>
              <a:t>      </a:t>
            </a:r>
            <a:r>
              <a:rPr lang="en-US" sz="1600" dirty="0">
                <a:solidFill>
                  <a:schemeClr val="accent4"/>
                </a:solidFill>
                <a:hlinkClick r:id="rId4"/>
              </a:rPr>
              <a:t>eRA@temple.edu</a:t>
            </a:r>
            <a:r>
              <a:rPr lang="en-US" sz="1600" dirty="0">
                <a:solidFill>
                  <a:schemeClr val="accent4"/>
                </a:solidFill>
              </a:rPr>
              <a:t> , or Erica Alston @ 1-2601 or Ming Chou @ 1-0450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357" y="1253805"/>
            <a:ext cx="7616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Contact Ming-Hui Chou, Sr. IT Training Specialist for Training on the </a:t>
            </a:r>
            <a:r>
              <a:rPr lang="en-US" sz="1600" dirty="0" err="1">
                <a:solidFill>
                  <a:schemeClr val="accent4"/>
                </a:solidFill>
              </a:rPr>
              <a:t>eRA</a:t>
            </a:r>
            <a:r>
              <a:rPr lang="en-US" sz="1600" dirty="0">
                <a:solidFill>
                  <a:schemeClr val="accent4"/>
                </a:solidFill>
              </a:rPr>
              <a:t> system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357" y="2145302"/>
            <a:ext cx="8358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Contact Rosemary Dillon for guidance on COI issues on Main Campus at </a:t>
            </a:r>
          </a:p>
          <a:p>
            <a:r>
              <a:rPr lang="en-US" sz="1600" dirty="0" smtClean="0">
                <a:solidFill>
                  <a:schemeClr val="accent4"/>
                </a:solidFill>
                <a:hlinkClick r:id="rId5"/>
              </a:rPr>
              <a:t>coitemple@temple.edu</a:t>
            </a:r>
            <a:r>
              <a:rPr lang="en-US" sz="1600" dirty="0" smtClean="0">
                <a:solidFill>
                  <a:schemeClr val="accent4"/>
                </a:solidFill>
              </a:rPr>
              <a:t> </a:t>
            </a:r>
            <a:r>
              <a:rPr lang="en-US" sz="1600" dirty="0">
                <a:solidFill>
                  <a:schemeClr val="accent4"/>
                </a:solidFill>
              </a:rPr>
              <a:t>or 1-7551; </a:t>
            </a:r>
            <a:r>
              <a:rPr lang="en-US" sz="1600" dirty="0" smtClean="0">
                <a:solidFill>
                  <a:schemeClr val="accent4"/>
                </a:solidFill>
              </a:rPr>
              <a:t/>
            </a:r>
            <a:br>
              <a:rPr lang="en-US" sz="1600" dirty="0" smtClean="0">
                <a:solidFill>
                  <a:schemeClr val="accent4"/>
                </a:solidFill>
              </a:rPr>
            </a:br>
            <a:r>
              <a:rPr lang="en-US" sz="1600" dirty="0" smtClean="0">
                <a:solidFill>
                  <a:schemeClr val="accent4"/>
                </a:solidFill>
              </a:rPr>
              <a:t>Medical </a:t>
            </a:r>
            <a:r>
              <a:rPr lang="en-US" sz="1600" dirty="0">
                <a:solidFill>
                  <a:schemeClr val="accent4"/>
                </a:solidFill>
              </a:rPr>
              <a:t>School contact: Susan Wiegers @ </a:t>
            </a:r>
            <a:r>
              <a:rPr lang="en-US" sz="1600" dirty="0">
                <a:solidFill>
                  <a:schemeClr val="accent4"/>
                </a:solidFill>
                <a:hlinkClick r:id="rId6"/>
              </a:rPr>
              <a:t>coisom@temple.edu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514" y="3674173"/>
            <a:ext cx="8555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IACUC </a:t>
            </a:r>
            <a:r>
              <a:rPr lang="en-US" sz="1600" dirty="0">
                <a:solidFill>
                  <a:schemeClr val="accent4"/>
                </a:solidFill>
              </a:rPr>
              <a:t>issues </a:t>
            </a:r>
            <a:r>
              <a:rPr lang="en-US" sz="1600" dirty="0" smtClean="0">
                <a:solidFill>
                  <a:schemeClr val="accent4"/>
                </a:solidFill>
              </a:rPr>
              <a:t>call or 2-3390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715" y="3022031"/>
            <a:ext cx="8188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For IRB </a:t>
            </a:r>
            <a:r>
              <a:rPr lang="en-US" sz="1600" dirty="0">
                <a:solidFill>
                  <a:schemeClr val="accent4"/>
                </a:solidFill>
              </a:rPr>
              <a:t>issues or concerns at </a:t>
            </a:r>
            <a:r>
              <a:rPr lang="en-US" sz="1600" dirty="0" smtClean="0">
                <a:solidFill>
                  <a:schemeClr val="accent4"/>
                </a:solidFill>
                <a:hlinkClick r:id="rId7"/>
              </a:rPr>
              <a:t>irb@temple.edu</a:t>
            </a:r>
            <a:r>
              <a:rPr lang="en-US" sz="1600" dirty="0" smtClean="0">
                <a:solidFill>
                  <a:schemeClr val="accent4"/>
                </a:solidFill>
              </a:rPr>
              <a:t> or </a:t>
            </a:r>
            <a:r>
              <a:rPr lang="en-US" sz="1600" dirty="0">
                <a:solidFill>
                  <a:schemeClr val="accent4"/>
                </a:solidFill>
              </a:rPr>
              <a:t>2-3390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3390" y="4182488"/>
            <a:ext cx="8358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Contact Mary </a:t>
            </a:r>
            <a:r>
              <a:rPr lang="en-US" sz="1600" dirty="0" err="1">
                <a:solidFill>
                  <a:schemeClr val="accent4"/>
                </a:solidFill>
              </a:rPr>
              <a:t>Pultro</a:t>
            </a:r>
            <a:r>
              <a:rPr lang="en-US" sz="1600" dirty="0">
                <a:solidFill>
                  <a:schemeClr val="accent4"/>
                </a:solidFill>
              </a:rPr>
              <a:t> for guidance on IBC issues or concerns at </a:t>
            </a:r>
            <a:r>
              <a:rPr lang="en-US" sz="1600" dirty="0">
                <a:solidFill>
                  <a:schemeClr val="accent4"/>
                </a:solidFill>
                <a:hlinkClick r:id="rId8"/>
              </a:rPr>
              <a:t>marybp@temple.edu</a:t>
            </a:r>
            <a:r>
              <a:rPr lang="en-US" sz="1600" dirty="0">
                <a:solidFill>
                  <a:schemeClr val="accent4"/>
                </a:solidFill>
              </a:rPr>
              <a:t> or 2-9741</a:t>
            </a:r>
          </a:p>
        </p:txBody>
      </p:sp>
    </p:spTree>
    <p:extLst>
      <p:ext uri="{BB962C8B-B14F-4D97-AF65-F5344CB8AC3E}">
        <p14:creationId xmlns:p14="http://schemas.microsoft.com/office/powerpoint/2010/main" val="40352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692" y="509545"/>
            <a:ext cx="75376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4"/>
                </a:solidFill>
              </a:rPr>
              <a:t>What We Will Cover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4464" y="1531529"/>
            <a:ext cx="45596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4"/>
                </a:solidFill>
              </a:rPr>
              <a:t>New Submissions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4464" y="2063708"/>
            <a:ext cx="28264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accent4"/>
                </a:solidFill>
              </a:rPr>
              <a:t>Renewal Submissions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4464" y="2712568"/>
            <a:ext cx="729238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accent4"/>
                </a:solidFill>
              </a:rPr>
              <a:t>Continuations (competing and non-competing) Submissions</a:t>
            </a:r>
          </a:p>
          <a:p>
            <a:endParaRPr lang="en-US" sz="2100" dirty="0">
              <a:solidFill>
                <a:schemeClr val="accent4"/>
              </a:solidFill>
            </a:endParaRPr>
          </a:p>
          <a:p>
            <a:r>
              <a:rPr lang="en-US" sz="2100" dirty="0">
                <a:solidFill>
                  <a:schemeClr val="accent4"/>
                </a:solidFill>
              </a:rPr>
              <a:t>New Forms</a:t>
            </a:r>
          </a:p>
        </p:txBody>
      </p:sp>
    </p:spTree>
    <p:extLst>
      <p:ext uri="{BB962C8B-B14F-4D97-AF65-F5344CB8AC3E}">
        <p14:creationId xmlns:p14="http://schemas.microsoft.com/office/powerpoint/2010/main" val="8281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2097" y="92954"/>
            <a:ext cx="597311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4"/>
                </a:solidFill>
              </a:rPr>
              <a:t>Grants Management Requires: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481" y="826985"/>
            <a:ext cx="90001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GM recommends all Grant, Contract and Subcontract Proposals be submitted to our office at least ten (10)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business days prior to deadline date of the Sponsoring Agency</a:t>
            </a:r>
            <a:r>
              <a:rPr lang="en-US" sz="1400" dirty="0" smtClean="0">
                <a:solidFill>
                  <a:schemeClr val="accent4"/>
                </a:solidFill>
              </a:rPr>
              <a:t>.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400" dirty="0" smtClean="0">
                <a:solidFill>
                  <a:schemeClr val="accent4"/>
                </a:solidFill>
              </a:rPr>
              <a:t>When </a:t>
            </a:r>
            <a:r>
              <a:rPr lang="en-US" sz="1400" dirty="0">
                <a:solidFill>
                  <a:schemeClr val="accent4"/>
                </a:solidFill>
              </a:rPr>
              <a:t>submitting to outside sponsors </a:t>
            </a:r>
            <a:r>
              <a:rPr lang="en-US" sz="1400" dirty="0" smtClean="0">
                <a:solidFill>
                  <a:schemeClr val="accent4"/>
                </a:solidFill>
              </a:rPr>
              <a:t>register our institution name as: “</a:t>
            </a:r>
            <a:r>
              <a:rPr lang="en-US" sz="1400" dirty="0">
                <a:solidFill>
                  <a:schemeClr val="accent4"/>
                </a:solidFill>
              </a:rPr>
              <a:t>Temple University Of The </a:t>
            </a:r>
            <a:r>
              <a:rPr lang="en-US" sz="1400" dirty="0" smtClean="0">
                <a:solidFill>
                  <a:schemeClr val="accent4"/>
                </a:solidFill>
              </a:rPr>
              <a:t>Commonwealth System </a:t>
            </a:r>
            <a:r>
              <a:rPr lang="en-US" sz="1400" dirty="0">
                <a:solidFill>
                  <a:schemeClr val="accent4"/>
                </a:solidFill>
              </a:rPr>
              <a:t>of Higher Education</a:t>
            </a:r>
            <a:r>
              <a:rPr lang="en-US" sz="1400" dirty="0" smtClean="0">
                <a:solidFill>
                  <a:schemeClr val="accent4"/>
                </a:solidFill>
              </a:rPr>
              <a:t>” (USE THIS NAME)</a:t>
            </a:r>
            <a:r>
              <a:rPr lang="en-US" sz="1400" dirty="0">
                <a:solidFill>
                  <a:schemeClr val="accent4"/>
                </a:solidFill>
              </a:rPr>
              <a:t/>
            </a:r>
            <a:br>
              <a:rPr lang="en-US" sz="1400" dirty="0">
                <a:solidFill>
                  <a:schemeClr val="accent4"/>
                </a:solidFill>
              </a:rPr>
            </a:br>
            <a:endParaRPr lang="en-US" sz="1400" dirty="0">
              <a:solidFill>
                <a:schemeClr val="accent4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All Grants, Contracts and Subcontract Proposals must have a deadline date and 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arrive to the Grants Management Office through the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(Electronic Research Administration) system.</a:t>
            </a:r>
          </a:p>
          <a:p>
            <a:pPr marL="257175" indent="-257175">
              <a:buFont typeface="+mj-lt"/>
              <a:buAutoNum type="arabicPeriod"/>
            </a:pPr>
            <a:endParaRPr lang="en-US" sz="1400" dirty="0">
              <a:solidFill>
                <a:schemeClr val="accent4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Proposals must complete preliminary route 5 days prior; and 2 days prior to sponsor deadline final proposal 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is due otherwise a waiver request is required from your Dean to the Vice President for Research 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Administration, Dr. Michele Masucci.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 5 Day Requirement – Administrative (everything except science)</a:t>
            </a:r>
          </a:p>
          <a:p>
            <a:pPr marL="600075" lvl="1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 2 Day Requirement  - Science or Scope of Work (Full Proposal ready for submission)</a:t>
            </a:r>
          </a:p>
          <a:p>
            <a:pPr lvl="1"/>
            <a:endParaRPr lang="en-US" sz="1400" dirty="0">
              <a:solidFill>
                <a:schemeClr val="accent4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Proposals requiring the 5 or 2 day waiver are not guaranteed on-time submission, however the GM processor </a:t>
            </a:r>
            <a:r>
              <a:rPr lang="en-US" sz="1400" dirty="0" smtClean="0">
                <a:solidFill>
                  <a:schemeClr val="accent4"/>
                </a:solidFill>
              </a:rPr>
              <a:t>will </a:t>
            </a:r>
            <a:r>
              <a:rPr lang="en-US" sz="1400" dirty="0">
                <a:solidFill>
                  <a:schemeClr val="accent4"/>
                </a:solidFill>
              </a:rPr>
              <a:t>make every </a:t>
            </a:r>
            <a:r>
              <a:rPr lang="en-US" sz="1400" dirty="0" smtClean="0">
                <a:solidFill>
                  <a:schemeClr val="accent4"/>
                </a:solidFill>
              </a:rPr>
              <a:t>effort. NOTE: Proposals </a:t>
            </a:r>
            <a:r>
              <a:rPr lang="en-US" sz="1400" dirty="0">
                <a:solidFill>
                  <a:schemeClr val="accent4"/>
                </a:solidFill>
              </a:rPr>
              <a:t>are reviewed and submitted in the order they are received.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15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0" y="544513"/>
            <a:ext cx="7200900" cy="546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Submissions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1912938" y="1090613"/>
            <a:ext cx="7231062" cy="3530600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Get Started Early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Familiarize yourself with the Sponsor Guidelines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Gather all registrations, certifications &amp; other documents to be included in proposal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Check to see if the Sponsor is in </a:t>
            </a:r>
            <a:r>
              <a:rPr lang="en-US" dirty="0" err="1" smtClean="0"/>
              <a:t>eRA</a:t>
            </a:r>
            <a:r>
              <a:rPr lang="en-US" dirty="0" smtClean="0"/>
              <a:t>, if not, request </a:t>
            </a:r>
            <a:r>
              <a:rPr lang="en-US" dirty="0" err="1" smtClean="0"/>
              <a:t>eRA</a:t>
            </a:r>
            <a:r>
              <a:rPr lang="en-US" dirty="0" smtClean="0"/>
              <a:t> team add the Sponsor ASAP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Build </a:t>
            </a:r>
            <a:r>
              <a:rPr lang="en-US" dirty="0"/>
              <a:t>the Proposal in </a:t>
            </a:r>
            <a:r>
              <a:rPr lang="en-US" dirty="0" err="1" smtClean="0"/>
              <a:t>eRA</a:t>
            </a:r>
            <a:r>
              <a:rPr lang="en-US" dirty="0" smtClean="0"/>
              <a:t> by completing the </a:t>
            </a:r>
            <a:r>
              <a:rPr lang="en-US" dirty="0" err="1" smtClean="0"/>
              <a:t>eSPAF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Personnel </a:t>
            </a:r>
            <a:r>
              <a:rPr lang="en-US" dirty="0"/>
              <a:t>(</a:t>
            </a:r>
            <a:r>
              <a:rPr lang="en-US" dirty="0" err="1"/>
              <a:t>biosketches</a:t>
            </a:r>
            <a:r>
              <a:rPr lang="en-US" dirty="0"/>
              <a:t>/CV) (if required </a:t>
            </a:r>
            <a:r>
              <a:rPr lang="en-US" dirty="0" smtClean="0"/>
              <a:t>include Other </a:t>
            </a:r>
            <a:r>
              <a:rPr lang="en-US" dirty="0"/>
              <a:t>Support)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Abstract (If not sponsor required, please provide a brief summary)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Performance Sites with DUNS, Zip code+4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Budget &amp;  Budget </a:t>
            </a:r>
            <a:r>
              <a:rPr lang="en-US" dirty="0"/>
              <a:t>Justification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Research Plan/Scope of Work </a:t>
            </a:r>
            <a:r>
              <a:rPr lang="en-US" i="1" dirty="0" smtClean="0"/>
              <a:t>(Not required during administrative review)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Approvals (IRB, IACUC, IBC, EHRS)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Temple Documents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Sponsor </a:t>
            </a:r>
            <a:r>
              <a:rPr lang="en-US" dirty="0"/>
              <a:t>Guidelines, </a:t>
            </a:r>
            <a:r>
              <a:rPr lang="en-US" dirty="0" smtClean="0"/>
              <a:t>Required Forms</a:t>
            </a:r>
            <a:r>
              <a:rPr lang="en-US" dirty="0"/>
              <a:t>, </a:t>
            </a:r>
            <a:r>
              <a:rPr lang="en-US" dirty="0" smtClean="0"/>
              <a:t>Excel Spreadsheet, Special </a:t>
            </a:r>
            <a:r>
              <a:rPr lang="en-US" dirty="0"/>
              <a:t>instructions regarding F&amp;A </a:t>
            </a:r>
            <a:r>
              <a:rPr lang="en-US" dirty="0" smtClean="0"/>
              <a:t>(if applicable), </a:t>
            </a:r>
            <a:r>
              <a:rPr lang="en-US" dirty="0"/>
              <a:t>etc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Temporary PI Form, </a:t>
            </a:r>
            <a:r>
              <a:rPr lang="en-US" dirty="0" err="1"/>
              <a:t>Subrecipient</a:t>
            </a:r>
            <a:r>
              <a:rPr lang="en-US" dirty="0"/>
              <a:t> Commitment Form,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Subcontracts </a:t>
            </a:r>
            <a:r>
              <a:rPr lang="en-US" dirty="0"/>
              <a:t>with Scope of Work, LOI, </a:t>
            </a:r>
            <a:r>
              <a:rPr lang="en-US" dirty="0" smtClean="0"/>
              <a:t>Budget </a:t>
            </a:r>
            <a:r>
              <a:rPr lang="en-US" dirty="0"/>
              <a:t>and Justification </a:t>
            </a:r>
            <a:r>
              <a:rPr lang="en-US" dirty="0" smtClean="0"/>
              <a:t>(if applicable)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Requirements for New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49"/>
            <a:ext cx="8610600" cy="3681413"/>
          </a:xfrm>
        </p:spPr>
        <p:txBody>
          <a:bodyPr/>
          <a:lstStyle/>
          <a:p>
            <a:r>
              <a:rPr lang="en-US" dirty="0" smtClean="0"/>
              <a:t>Non System-to-System (Non S2S)</a:t>
            </a:r>
          </a:p>
          <a:p>
            <a:pPr lvl="1"/>
            <a:r>
              <a:rPr lang="en-US" dirty="0"/>
              <a:t>GM prefers “Budget by Total Project” Template</a:t>
            </a:r>
          </a:p>
          <a:p>
            <a:pPr lvl="2"/>
            <a:r>
              <a:rPr lang="en-US" dirty="0" smtClean="0"/>
              <a:t>You must provide an Excel spreadsheet if using another template that includes:</a:t>
            </a:r>
          </a:p>
          <a:p>
            <a:pPr lvl="3"/>
            <a:r>
              <a:rPr lang="en-US" dirty="0" smtClean="0"/>
              <a:t>Level of effort – Base Salary – Type of appointment (academic, summer, calendar)</a:t>
            </a:r>
          </a:p>
          <a:p>
            <a:r>
              <a:rPr lang="en-US" dirty="0" smtClean="0"/>
              <a:t>System-to-System (S2S)</a:t>
            </a:r>
          </a:p>
          <a:p>
            <a:pPr lvl="1"/>
            <a:r>
              <a:rPr lang="en-US" dirty="0" smtClean="0"/>
              <a:t>GM prefers “Budget by Total Project” Template</a:t>
            </a:r>
          </a:p>
          <a:p>
            <a:pPr lvl="2"/>
            <a:r>
              <a:rPr lang="en-US" dirty="0" smtClean="0"/>
              <a:t>This cuts down on the need to request additional information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8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727515" y="1057959"/>
            <a:ext cx="7200900" cy="3709304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Get Started </a:t>
            </a:r>
            <a:r>
              <a:rPr lang="en-US" dirty="0" smtClean="0"/>
              <a:t>Early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Gather </a:t>
            </a:r>
            <a:r>
              <a:rPr lang="en-US" dirty="0"/>
              <a:t>Material Required by the Sponsor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Progress </a:t>
            </a:r>
            <a:r>
              <a:rPr lang="en-US" dirty="0"/>
              <a:t>Report (Some </a:t>
            </a:r>
            <a:r>
              <a:rPr lang="en-US" dirty="0" smtClean="0"/>
              <a:t>Foundations)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New </a:t>
            </a:r>
            <a:r>
              <a:rPr lang="en-US" dirty="0"/>
              <a:t>or Revised Scope of </a:t>
            </a:r>
            <a:r>
              <a:rPr lang="en-US" dirty="0" smtClean="0"/>
              <a:t>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New </a:t>
            </a:r>
            <a:r>
              <a:rPr lang="en-US" dirty="0"/>
              <a:t>Budget and/or </a:t>
            </a:r>
            <a:r>
              <a:rPr lang="en-US" dirty="0" smtClean="0"/>
              <a:t>justification</a:t>
            </a:r>
          </a:p>
          <a:p>
            <a:pPr marL="0" indent="0">
              <a:buNone/>
            </a:pPr>
            <a:r>
              <a:rPr lang="en-US" sz="2900" dirty="0" smtClean="0">
                <a:solidFill>
                  <a:srgbClr val="C00000"/>
                </a:solidFill>
              </a:rPr>
              <a:t>3.   </a:t>
            </a:r>
            <a:r>
              <a:rPr lang="en-US" sz="2900" dirty="0" smtClean="0"/>
              <a:t>Start </a:t>
            </a:r>
            <a:r>
              <a:rPr lang="en-US" sz="2900" dirty="0"/>
              <a:t>in </a:t>
            </a:r>
            <a:r>
              <a:rPr lang="en-US" sz="2900" dirty="0" err="1"/>
              <a:t>eRA</a:t>
            </a:r>
            <a:r>
              <a:rPr lang="en-US" sz="2900" dirty="0"/>
              <a:t> – Plan appropriately for record to arrive at least ten (10) </a:t>
            </a:r>
            <a:r>
              <a:rPr lang="en-US" sz="2900" dirty="0" smtClean="0"/>
              <a:t>  working </a:t>
            </a:r>
            <a:r>
              <a:rPr lang="en-US" sz="2900" dirty="0"/>
              <a:t>days prior to the submission deadline. 5 and 2 day waiver requirements apply.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Abstract </a:t>
            </a:r>
            <a:r>
              <a:rPr lang="en-US" dirty="0"/>
              <a:t>(If not sponsor required, please provide a brief </a:t>
            </a:r>
            <a:r>
              <a:rPr lang="en-US" dirty="0" smtClean="0"/>
              <a:t>summary)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Personnel </a:t>
            </a:r>
            <a:r>
              <a:rPr lang="en-US" dirty="0"/>
              <a:t>(</a:t>
            </a:r>
            <a:r>
              <a:rPr lang="en-US" dirty="0" err="1"/>
              <a:t>biosketch</a:t>
            </a:r>
            <a:r>
              <a:rPr lang="en-US" dirty="0"/>
              <a:t>/CV/Other </a:t>
            </a:r>
            <a:r>
              <a:rPr lang="en-US" dirty="0" smtClean="0"/>
              <a:t>support)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/>
              <a:t>Plan/Scope of </a:t>
            </a:r>
            <a:r>
              <a:rPr lang="en-US" dirty="0" smtClean="0"/>
              <a:t>Work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Budget </a:t>
            </a:r>
            <a:r>
              <a:rPr lang="en-US" dirty="0"/>
              <a:t>and </a:t>
            </a:r>
            <a:r>
              <a:rPr lang="en-US" dirty="0" smtClean="0"/>
              <a:t>Justification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Approvals </a:t>
            </a:r>
            <a:r>
              <a:rPr lang="en-US" dirty="0"/>
              <a:t>(IRB, IACUC, IBC, </a:t>
            </a:r>
            <a:r>
              <a:rPr lang="en-US" dirty="0" smtClean="0"/>
              <a:t>EHRS)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Temple </a:t>
            </a:r>
            <a:r>
              <a:rPr lang="en-US" dirty="0"/>
              <a:t>Documents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Sponsor Guidelines, Required Forms, Excel Spreadsheet, Special instructions regarding F&amp;A </a:t>
            </a:r>
            <a:r>
              <a:rPr lang="en-US" dirty="0" smtClean="0"/>
              <a:t>(if applicable), </a:t>
            </a:r>
            <a:r>
              <a:rPr lang="en-US" dirty="0"/>
              <a:t>etc.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Temporary PI Form, </a:t>
            </a:r>
            <a:r>
              <a:rPr lang="en-US" dirty="0" err="1"/>
              <a:t>Subrecipient</a:t>
            </a:r>
            <a:r>
              <a:rPr lang="en-US" dirty="0"/>
              <a:t> Commitment Form,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Subcontracts with Scope of Work, LOI, Budget and Justification (if applicable)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80093" y="267222"/>
            <a:ext cx="7200900" cy="486991"/>
          </a:xfrm>
        </p:spPr>
        <p:txBody>
          <a:bodyPr>
            <a:normAutofit fontScale="90000"/>
          </a:bodyPr>
          <a:lstStyle/>
          <a:p>
            <a:r>
              <a:rPr lang="en-US" dirty="0"/>
              <a:t>Renewal Submissions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7259" y="195262"/>
            <a:ext cx="7200900" cy="708025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Continuation Submissions</a:t>
            </a:r>
            <a:br>
              <a:rPr lang="en-US" sz="3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07259" y="807609"/>
            <a:ext cx="8096110" cy="395965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most cases submission requirements are guided by the sponsor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 Started Early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Gather Material Required by the Sponsor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Progress Report </a:t>
            </a:r>
            <a:r>
              <a:rPr lang="en-US" dirty="0" smtClean="0"/>
              <a:t>(NIH, NSF and some </a:t>
            </a:r>
            <a:r>
              <a:rPr lang="en-US" dirty="0"/>
              <a:t>Foundations)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New or Revised Scope of 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New Budget and/or justification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Build the Child Record in </a:t>
            </a:r>
            <a:r>
              <a:rPr lang="en-US" dirty="0" err="1"/>
              <a:t>eRA</a:t>
            </a:r>
            <a:r>
              <a:rPr lang="en-US" sz="1725" dirty="0"/>
              <a:t>– </a:t>
            </a:r>
            <a:r>
              <a:rPr lang="en-US" sz="2000" dirty="0" smtClean="0">
                <a:solidFill>
                  <a:srgbClr val="C00000"/>
                </a:solidFill>
              </a:rPr>
              <a:t>Child record should be created at the time progress report is submitted to the sponsor. </a:t>
            </a:r>
            <a:r>
              <a:rPr lang="en-US" sz="2000" dirty="0" smtClean="0">
                <a:solidFill>
                  <a:schemeClr val="accent1"/>
                </a:solidFill>
              </a:rPr>
              <a:t>Complete the following tabs in </a:t>
            </a:r>
            <a:r>
              <a:rPr lang="en-US" sz="2000" dirty="0" err="1" smtClean="0">
                <a:solidFill>
                  <a:schemeClr val="accent1"/>
                </a:solidFill>
              </a:rPr>
              <a:t>eRA</a:t>
            </a:r>
            <a:r>
              <a:rPr lang="en-US" sz="2000" smtClean="0">
                <a:solidFill>
                  <a:schemeClr val="accent1"/>
                </a:solidFill>
              </a:rPr>
              <a:t>:</a:t>
            </a:r>
            <a:endParaRPr lang="en-US" sz="1725" dirty="0">
              <a:solidFill>
                <a:schemeClr val="accent1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Abstract (If not sponsor required, please provide a brief summary)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Personnel</a:t>
            </a: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/>
              <a:t>Plan/Scope of Work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Budget and Justification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Approvals (IRB, IACUC, IBC, EHRS)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Temple Documents </a:t>
            </a:r>
            <a:endParaRPr lang="en-US" dirty="0" smtClean="0"/>
          </a:p>
          <a:p>
            <a:pPr marL="1028622" lvl="2" indent="-342900">
              <a:buFont typeface="Wingdings" panose="05000000000000000000" pitchFamily="2" charset="2"/>
              <a:buChar char="ü"/>
            </a:pPr>
            <a:r>
              <a:rPr lang="en-US" dirty="0" smtClean="0"/>
              <a:t>Excel Spreadsheet </a:t>
            </a:r>
            <a:r>
              <a:rPr lang="en-US" dirty="0"/>
              <a:t>(Level of effort – Base Salary – Type of appointment (academic, summer, </a:t>
            </a:r>
            <a:r>
              <a:rPr lang="en-US" dirty="0" smtClean="0"/>
              <a:t>calendar); Progress report (including RPPR)</a:t>
            </a:r>
          </a:p>
          <a:p>
            <a:pPr marL="1028622" lvl="2" indent="-342900">
              <a:buFont typeface="Wingdings" panose="05000000000000000000" pitchFamily="2" charset="2"/>
              <a:buChar char="ü"/>
            </a:pPr>
            <a:r>
              <a:rPr lang="en-US" dirty="0" smtClean="0"/>
              <a:t>Subcontracts with </a:t>
            </a:r>
            <a:r>
              <a:rPr lang="en-US" dirty="0"/>
              <a:t>Scope of </a:t>
            </a:r>
            <a:r>
              <a:rPr lang="en-US" dirty="0" smtClean="0"/>
              <a:t>Work, </a:t>
            </a:r>
            <a:r>
              <a:rPr lang="en-US" dirty="0"/>
              <a:t>Budget and Justification </a:t>
            </a:r>
            <a:r>
              <a:rPr lang="en-US" dirty="0" smtClean="0"/>
              <a:t>(if applicable)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290" y="60492"/>
            <a:ext cx="522290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chemeClr val="accent4"/>
                </a:solidFill>
              </a:rPr>
              <a:t>Building a Proposal in </a:t>
            </a:r>
            <a:r>
              <a:rPr lang="en-US" sz="3300" dirty="0" err="1">
                <a:solidFill>
                  <a:schemeClr val="accent4"/>
                </a:solidFill>
              </a:rPr>
              <a:t>eRA</a:t>
            </a:r>
            <a:endParaRPr lang="en-US" sz="3300" dirty="0"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165" y="660656"/>
            <a:ext cx="850325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Confirm Sponsor is in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with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Team</a:t>
            </a:r>
          </a:p>
          <a:p>
            <a:pPr marL="257175" indent="-257175"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Determine who should be on the Route and confirm with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endParaRPr lang="en-US" sz="1400" dirty="0">
              <a:solidFill>
                <a:schemeClr val="accent4"/>
              </a:solidFill>
            </a:endParaRPr>
          </a:p>
          <a:p>
            <a:pPr marL="257175" indent="-257175">
              <a:buFontTx/>
              <a:buAutoNum type="arabicPeriod"/>
            </a:pPr>
            <a:r>
              <a:rPr lang="en-US" sz="1400" dirty="0">
                <a:solidFill>
                  <a:schemeClr val="accent4"/>
                </a:solidFill>
              </a:rPr>
              <a:t>Begin to develop the Proposal in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 (</a:t>
            </a:r>
            <a:r>
              <a:rPr lang="en-US" sz="1400" i="1" dirty="0">
                <a:solidFill>
                  <a:schemeClr val="accent4"/>
                </a:solidFill>
              </a:rPr>
              <a:t>Plan appropriately for record to arrive at least ten (10) working days </a:t>
            </a:r>
            <a:r>
              <a:rPr lang="en-US" sz="1400" i="1" dirty="0" smtClean="0">
                <a:solidFill>
                  <a:schemeClr val="accent4"/>
                </a:solidFill>
              </a:rPr>
              <a:t>prior </a:t>
            </a:r>
            <a:r>
              <a:rPr lang="en-US" sz="1400" i="1" dirty="0">
                <a:solidFill>
                  <a:schemeClr val="accent4"/>
                </a:solidFill>
              </a:rPr>
              <a:t>to the submission deadline. 5 and 2 day waiver requirements apply</a:t>
            </a:r>
            <a:r>
              <a:rPr lang="en-US" sz="1400" dirty="0">
                <a:solidFill>
                  <a:schemeClr val="accent4"/>
                </a:solidFill>
              </a:rPr>
              <a:t>) this includes:</a:t>
            </a:r>
          </a:p>
          <a:p>
            <a:pPr marL="557213" lvl="1" indent="-214313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accent4"/>
                </a:solidFill>
              </a:rPr>
              <a:t>   Grant </a:t>
            </a:r>
            <a:r>
              <a:rPr lang="en-US" sz="1400" dirty="0">
                <a:solidFill>
                  <a:schemeClr val="accent4"/>
                </a:solidFill>
              </a:rPr>
              <a:t>Applications</a:t>
            </a:r>
          </a:p>
          <a:p>
            <a:pPr marL="557213" lvl="1" indent="-214313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   Contracts</a:t>
            </a:r>
          </a:p>
          <a:p>
            <a:pPr marL="557213" lvl="1" indent="-214313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   Subcontracts</a:t>
            </a:r>
          </a:p>
          <a:p>
            <a:pPr marL="557213" lvl="1" indent="-214313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   Letters of Intent, White papers, Pre-applications (if budget and/or signature of AO is requested by Sponsor).</a:t>
            </a:r>
          </a:p>
          <a:p>
            <a:pPr marL="257175" indent="-257175">
              <a:buAutoNum type="arabicPeriod" startAt="4"/>
            </a:pPr>
            <a:r>
              <a:rPr lang="en-US" sz="1400" dirty="0">
                <a:solidFill>
                  <a:schemeClr val="accent4"/>
                </a:solidFill>
              </a:rPr>
              <a:t>Complete each required tab and upload documents in the appropriate tab</a:t>
            </a:r>
          </a:p>
          <a:p>
            <a:pPr marL="257175" indent="-257175">
              <a:buAutoNum type="arabicPeriod" startAt="5"/>
            </a:pPr>
            <a:r>
              <a:rPr lang="en-US" sz="1400" dirty="0">
                <a:solidFill>
                  <a:schemeClr val="accent4"/>
                </a:solidFill>
              </a:rPr>
              <a:t>Route Proposal for Preliminary Review </a:t>
            </a:r>
          </a:p>
          <a:p>
            <a:pPr marL="600075" lvl="1" indent="-257175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GM will contact you to discuss modifications and revisions to submission</a:t>
            </a:r>
          </a:p>
          <a:p>
            <a:pPr marL="600075" lvl="1" indent="-257175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In some instances where the budget is significantly changed the record will be returned to preliminary route</a:t>
            </a:r>
          </a:p>
          <a:p>
            <a:pPr marL="600075" lvl="1" indent="-257175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4"/>
                </a:solidFill>
              </a:rPr>
              <a:t>Requested edits and/or revisions and all required documents must be in final version to move to final review.</a:t>
            </a:r>
          </a:p>
          <a:p>
            <a:pPr marL="942975" lvl="2" indent="-257175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accent4"/>
                </a:solidFill>
              </a:rPr>
              <a:t>For Non System-to-System submissions the entire application as submitted to sponsor is to be </a:t>
            </a:r>
            <a:r>
              <a:rPr lang="en-US" sz="1400" dirty="0" smtClean="0">
                <a:solidFill>
                  <a:schemeClr val="accent4"/>
                </a:solidFill>
              </a:rPr>
              <a:t>uploaded </a:t>
            </a:r>
            <a:r>
              <a:rPr lang="en-US" sz="1400" dirty="0">
                <a:solidFill>
                  <a:schemeClr val="accent4"/>
                </a:solidFill>
              </a:rPr>
              <a:t>in </a:t>
            </a:r>
            <a:r>
              <a:rPr lang="en-US" sz="1400" dirty="0" err="1">
                <a:solidFill>
                  <a:schemeClr val="accent4"/>
                </a:solidFill>
              </a:rPr>
              <a:t>eRA</a:t>
            </a:r>
            <a:r>
              <a:rPr lang="en-US" sz="1400" dirty="0">
                <a:solidFill>
                  <a:schemeClr val="accent4"/>
                </a:solidFill>
              </a:rPr>
              <a:t>.</a:t>
            </a:r>
          </a:p>
          <a:p>
            <a:pPr marL="257175" indent="-257175">
              <a:buAutoNum type="arabicPeriod" startAt="6"/>
            </a:pPr>
            <a:r>
              <a:rPr lang="en-US" sz="1400" dirty="0">
                <a:solidFill>
                  <a:schemeClr val="accent4"/>
                </a:solidFill>
              </a:rPr>
              <a:t>SUBMIT PROPOSAL TO GM FOR FINAL REVIEW</a:t>
            </a:r>
          </a:p>
        </p:txBody>
      </p:sp>
    </p:spTree>
    <p:extLst>
      <p:ext uri="{BB962C8B-B14F-4D97-AF65-F5344CB8AC3E}">
        <p14:creationId xmlns:p14="http://schemas.microsoft.com/office/powerpoint/2010/main" val="27567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305" y="128086"/>
            <a:ext cx="65163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chemeClr val="accent4"/>
                </a:solidFill>
              </a:rPr>
              <a:t>Creating A Child Record in </a:t>
            </a:r>
            <a:r>
              <a:rPr lang="en-US" sz="3300" dirty="0" err="1">
                <a:solidFill>
                  <a:schemeClr val="accent4"/>
                </a:solidFill>
              </a:rPr>
              <a:t>eRA</a:t>
            </a:r>
            <a:r>
              <a:rPr lang="en-US" sz="3300" dirty="0">
                <a:solidFill>
                  <a:schemeClr val="accent4"/>
                </a:solidFill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245" y="893928"/>
            <a:ext cx="908258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</a:rPr>
              <a:t>A Child Record is created for any Non Competing Continuation/Supplement Proposal </a:t>
            </a:r>
            <a:br>
              <a:rPr lang="en-US" sz="1600" dirty="0">
                <a:solidFill>
                  <a:schemeClr val="accent4"/>
                </a:solidFill>
              </a:rPr>
            </a:br>
            <a:r>
              <a:rPr lang="en-US" sz="1600" dirty="0">
                <a:solidFill>
                  <a:schemeClr val="accent4"/>
                </a:solidFill>
              </a:rPr>
              <a:t>of a currently- funded active Grant already existing in the </a:t>
            </a:r>
            <a:r>
              <a:rPr lang="en-US" sz="1600" dirty="0" err="1">
                <a:solidFill>
                  <a:schemeClr val="accent4"/>
                </a:solidFill>
              </a:rPr>
              <a:t>eRA</a:t>
            </a:r>
            <a:r>
              <a:rPr lang="en-US" sz="1600" dirty="0">
                <a:solidFill>
                  <a:schemeClr val="accent4"/>
                </a:solidFill>
              </a:rPr>
              <a:t> system.   </a:t>
            </a:r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dirty="0">
                <a:solidFill>
                  <a:schemeClr val="accent4"/>
                </a:solidFill>
              </a:rPr>
              <a:t>The Child Record is associated to the Parent (originally funded) Record by indicating an association in </a:t>
            </a:r>
            <a:r>
              <a:rPr lang="en-US" sz="1600" dirty="0" smtClean="0">
                <a:solidFill>
                  <a:schemeClr val="accent4"/>
                </a:solidFill>
              </a:rPr>
              <a:t>the Set-up </a:t>
            </a:r>
            <a:r>
              <a:rPr lang="en-US" sz="1600" dirty="0">
                <a:solidFill>
                  <a:schemeClr val="accent4"/>
                </a:solidFill>
              </a:rPr>
              <a:t>Questions.  </a:t>
            </a:r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dirty="0">
                <a:solidFill>
                  <a:schemeClr val="accent4"/>
                </a:solidFill>
              </a:rPr>
              <a:t>The Parent Record is a six digit number.   257000</a:t>
            </a:r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dirty="0">
                <a:solidFill>
                  <a:schemeClr val="accent4"/>
                </a:solidFill>
              </a:rPr>
              <a:t>The Child Record is a six digit hyphen two digit number.  257000-01</a:t>
            </a:r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dirty="0">
                <a:solidFill>
                  <a:schemeClr val="accent4"/>
                </a:solidFill>
              </a:rPr>
              <a:t>Follow steps on “Building a Proposal in </a:t>
            </a:r>
            <a:r>
              <a:rPr lang="en-US" sz="1600" dirty="0" err="1">
                <a:solidFill>
                  <a:schemeClr val="accent4"/>
                </a:solidFill>
              </a:rPr>
              <a:t>eRA</a:t>
            </a:r>
            <a:r>
              <a:rPr lang="en-US" sz="1600" dirty="0">
                <a:solidFill>
                  <a:schemeClr val="accent4"/>
                </a:solidFill>
              </a:rPr>
              <a:t>” to Create a Child Record in the System, Making sure to associate </a:t>
            </a:r>
            <a:r>
              <a:rPr lang="en-US" sz="1600" dirty="0" smtClean="0">
                <a:solidFill>
                  <a:schemeClr val="accent4"/>
                </a:solidFill>
              </a:rPr>
              <a:t>the </a:t>
            </a:r>
            <a:r>
              <a:rPr lang="en-US" sz="1600" dirty="0">
                <a:solidFill>
                  <a:schemeClr val="accent4"/>
                </a:solidFill>
              </a:rPr>
              <a:t>new record to existing active Parent Record in the Set-up Questions</a:t>
            </a:r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i="1" dirty="0">
                <a:solidFill>
                  <a:schemeClr val="accent4"/>
                </a:solidFill>
              </a:rPr>
              <a:t>Instructions on how-to create a child record is found at:</a:t>
            </a:r>
          </a:p>
          <a:p>
            <a:r>
              <a:rPr lang="en-US" sz="1600" u="sng" dirty="0">
                <a:solidFill>
                  <a:schemeClr val="accent4"/>
                </a:solidFill>
                <a:hlinkClick r:id="rId3"/>
              </a:rPr>
              <a:t>http://www.temple.edu/research/researchadmin/era/era_user_guide.asp</a:t>
            </a:r>
            <a:endParaRPr lang="en-US" sz="1600" dirty="0">
              <a:solidFill>
                <a:schemeClr val="accent4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5703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7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2&quot;/&gt;&lt;elem&gt;&lt;m_nPartnerID val=&quot;530&quot;/&gt;&lt;m_nIndex val=&quot;6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72"/>
</p:tagLst>
</file>

<file path=ppt/theme/theme1.xml><?xml version="1.0" encoding="utf-8"?>
<a:theme xmlns:a="http://schemas.openxmlformats.org/drawingml/2006/main" name="2013 PPT Template">
  <a:themeElements>
    <a:clrScheme name="marketo">
      <a:dk1>
        <a:srgbClr val="755AA0"/>
      </a:dk1>
      <a:lt1>
        <a:srgbClr val="FFFFFF"/>
      </a:lt1>
      <a:dk2>
        <a:srgbClr val="45555F"/>
      </a:dk2>
      <a:lt2>
        <a:srgbClr val="808080"/>
      </a:lt2>
      <a:accent1>
        <a:srgbClr val="716FB3"/>
      </a:accent1>
      <a:accent2>
        <a:srgbClr val="FF8000"/>
      </a:accent2>
      <a:accent3>
        <a:srgbClr val="FFFFFF"/>
      </a:accent3>
      <a:accent4>
        <a:srgbClr val="181818"/>
      </a:accent4>
      <a:accent5>
        <a:srgbClr val="BBBBD6"/>
      </a:accent5>
      <a:accent6>
        <a:srgbClr val="E77300"/>
      </a:accent6>
      <a:hlink>
        <a:srgbClr val="716FB3"/>
      </a:hlink>
      <a:folHlink>
        <a:srgbClr val="716FB3"/>
      </a:folHlink>
    </a:clrScheme>
    <a:fontScheme name="Blank Presentation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  <a:txDef>
      <a:spPr bwMode="auto">
        <a:noFill/>
        <a:ln>
          <a:noFill/>
        </a:ln>
        <a:effectLst/>
        <a:extLst>
          <a:ext uri="{FAA26D3D-D897-4be2-8F04-BA451C77F1D7}">
            <ma14:placeholderFlag xmlns:ma14="http://schemas.microsoft.com/office/mac/drawingml/2011/main" val="1"/>
          </a:ex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19" tIns="45710" rIns="91419" bIns="45710" numCol="1" anchor="t" anchorCtr="0" compatLnSpc="1">
        <a:prstTxWarp prst="textNoShape">
          <a:avLst/>
        </a:prstTxWarp>
      </a:bodyPr>
      <a:lstStyle>
        <a:defPPr>
          <a:defRPr sz="3600" b="1" kern="0" dirty="0">
            <a:solidFill>
              <a:srgbClr val="8C70C9"/>
            </a:solidFill>
            <a:latin typeface="Trebuchet MS"/>
            <a:ea typeface="ＭＳ Ｐゴシック" pitchFamily="-106" charset="-128"/>
            <a:cs typeface="Trebuchet MS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13 PPT Template">
  <a:themeElements>
    <a:clrScheme name="Marketo">
      <a:dk1>
        <a:srgbClr val="1E1E1E"/>
      </a:dk1>
      <a:lt1>
        <a:srgbClr val="FFFFFF"/>
      </a:lt1>
      <a:dk2>
        <a:srgbClr val="45555F"/>
      </a:dk2>
      <a:lt2>
        <a:srgbClr val="808080"/>
      </a:lt2>
      <a:accent1>
        <a:srgbClr val="716FB3"/>
      </a:accent1>
      <a:accent2>
        <a:srgbClr val="FF8000"/>
      </a:accent2>
      <a:accent3>
        <a:srgbClr val="FFFFFF"/>
      </a:accent3>
      <a:accent4>
        <a:srgbClr val="181818"/>
      </a:accent4>
      <a:accent5>
        <a:srgbClr val="BBBBD6"/>
      </a:accent5>
      <a:accent6>
        <a:srgbClr val="E77300"/>
      </a:accent6>
      <a:hlink>
        <a:srgbClr val="716FB3"/>
      </a:hlink>
      <a:folHlink>
        <a:srgbClr val="716FB3"/>
      </a:folHlink>
    </a:clrScheme>
    <a:fontScheme name="Blank Presentation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16967</TotalTime>
  <Words>1867</Words>
  <Application>Microsoft Macintosh PowerPoint</Application>
  <PresentationFormat>On-screen Show (16:9)</PresentationFormat>
  <Paragraphs>227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Marketo Sans Light</vt:lpstr>
      <vt:lpstr>Marketo Sans Regular</vt:lpstr>
      <vt:lpstr>MS PGothic</vt:lpstr>
      <vt:lpstr>ＭＳ Ｐゴシック</vt:lpstr>
      <vt:lpstr>Trebuchet MS</vt:lpstr>
      <vt:lpstr>Wingdings</vt:lpstr>
      <vt:lpstr>2013 PPT Template</vt:lpstr>
      <vt:lpstr>1_2013 PPT Template</vt:lpstr>
      <vt:lpstr>Guidance for Processing Using eRA for  Grants Management Approval</vt:lpstr>
      <vt:lpstr>PowerPoint Presentation</vt:lpstr>
      <vt:lpstr>PowerPoint Presentation</vt:lpstr>
      <vt:lpstr>New Submissions</vt:lpstr>
      <vt:lpstr>Budget Requirements for New Submissions</vt:lpstr>
      <vt:lpstr>Renewal Submissions </vt:lpstr>
      <vt:lpstr>Continuation Submissions  </vt:lpstr>
      <vt:lpstr>PowerPoint Presentation</vt:lpstr>
      <vt:lpstr>PowerPoint Presentation</vt:lpstr>
      <vt:lpstr>Grant Applications</vt:lpstr>
      <vt:lpstr>Contract Agreements</vt:lpstr>
      <vt:lpstr>Subcontract</vt:lpstr>
      <vt:lpstr>Subcontract</vt:lpstr>
      <vt:lpstr>Letter of Intent – Pre Application- White Paper Only if a detailed or summary budget and/or Institutional signature is required should you build a record in eRA </vt:lpstr>
      <vt:lpstr>New Forms</vt:lpstr>
      <vt:lpstr>Common Processing Issues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Danielle Schaumburg</dc:creator>
  <cp:lastModifiedBy>Winifred Glover</cp:lastModifiedBy>
  <cp:revision>327</cp:revision>
  <cp:lastPrinted>2011-04-20T19:02:59Z</cp:lastPrinted>
  <dcterms:created xsi:type="dcterms:W3CDTF">2014-01-08T21:55:13Z</dcterms:created>
  <dcterms:modified xsi:type="dcterms:W3CDTF">2016-01-19T15:03:05Z</dcterms:modified>
</cp:coreProperties>
</file>