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  <p:sldMasterId id="2147483922" r:id="rId2"/>
  </p:sldMasterIdLst>
  <p:notesMasterIdLst>
    <p:notesMasterId r:id="rId14"/>
  </p:notesMasterIdLst>
  <p:handoutMasterIdLst>
    <p:handoutMasterId r:id="rId15"/>
  </p:handoutMasterIdLst>
  <p:sldIdLst>
    <p:sldId id="450" r:id="rId3"/>
    <p:sldId id="442" r:id="rId4"/>
    <p:sldId id="443" r:id="rId5"/>
    <p:sldId id="444" r:id="rId6"/>
    <p:sldId id="449" r:id="rId7"/>
    <p:sldId id="452" r:id="rId8"/>
    <p:sldId id="451" r:id="rId9"/>
    <p:sldId id="445" r:id="rId10"/>
    <p:sldId id="446" r:id="rId11"/>
    <p:sldId id="447" r:id="rId12"/>
    <p:sldId id="448" r:id="rId13"/>
  </p:sldIdLst>
  <p:sldSz cx="9144000" cy="5143500" type="screen16x9"/>
  <p:notesSz cx="7010400" cy="92964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09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191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28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382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478" algn="l" defTabSz="45709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573" algn="l" defTabSz="45709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9668" algn="l" defTabSz="45709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6764" algn="l" defTabSz="45709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15BD2C-030E-6FFE-75CD-2A27AD40F210}" name="David M Comalli" initials="DMC" userId="S::tua03359@temple.edu::3673de20-3999-48be-9298-0b18ce79df7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same Mish" initials="SM" lastIdx="58" clrIdx="0"/>
  <p:cmAuthor id="1" name="Serebral 360" initials="" lastIdx="0" clrIdx="1"/>
  <p:cmAuthor id="2" name="Elizabeth Funk" initials="EF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23E48"/>
    <a:srgbClr val="AE4C4D"/>
    <a:srgbClr val="941100"/>
    <a:srgbClr val="F58220"/>
    <a:srgbClr val="D5D6E5"/>
    <a:srgbClr val="1BA2DD"/>
    <a:srgbClr val="8C70C9"/>
    <a:srgbClr val="5A54A4"/>
    <a:srgbClr val="1E6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3471" autoAdjust="0"/>
  </p:normalViewPr>
  <p:slideViewPr>
    <p:cSldViewPr snapToGrid="0">
      <p:cViewPr varScale="1">
        <p:scale>
          <a:sx n="86" d="100"/>
          <a:sy n="86" d="100"/>
        </p:scale>
        <p:origin x="1296" y="6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B3E9587B-FC1C-9943-BE5D-F80E42BBE3B8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DF31553E-DF79-D648-A3A0-783B2E0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93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013B1779-C3E4-D848-98B4-C950F7E9F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03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09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19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2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38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5478" algn="l" defTabSz="914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3" algn="l" defTabSz="914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68" algn="l" defTabSz="914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4" algn="l" defTabSz="914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1701800"/>
            <a:ext cx="9144000" cy="2755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0" y="2084961"/>
            <a:ext cx="9144000" cy="457200"/>
          </a:xfrm>
        </p:spPr>
        <p:txBody>
          <a:bodyPr/>
          <a:lstStyle>
            <a:lvl1pPr algn="ctr">
              <a:defRPr sz="66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Master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674469"/>
            <a:ext cx="7696200" cy="685800"/>
          </a:xfrm>
        </p:spPr>
        <p:txBody>
          <a:bodyPr/>
          <a:lstStyle>
            <a:lvl1pPr marL="0" indent="0" algn="ctr">
              <a:buFontTx/>
              <a:buNone/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</a:t>
            </a:r>
          </a:p>
        </p:txBody>
      </p:sp>
      <p:sp>
        <p:nvSpPr>
          <p:cNvPr id="6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3818019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extBox 16"/>
          <p:cNvSpPr txBox="1">
            <a:spLocks noChangeArrowheads="1"/>
          </p:cNvSpPr>
          <p:nvPr userDrawn="1"/>
        </p:nvSpPr>
        <p:spPr bwMode="auto">
          <a:xfrm>
            <a:off x="76200" y="4960145"/>
            <a:ext cx="2860626" cy="46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1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FFFFFF"/>
                </a:solidFill>
                <a:latin typeface="Calibri" charset="0"/>
                <a:cs typeface="Calibri" charset="0"/>
              </a:rPr>
              <a:t>© 2015 Marketo, Inc. Marketo Proprietary and Confidential</a:t>
            </a:r>
          </a:p>
          <a:p>
            <a:pPr eaLnBrk="1" hangingPunct="1">
              <a:defRPr/>
            </a:pPr>
            <a:r>
              <a:rPr lang="en-US" sz="800" dirty="0">
                <a:solidFill>
                  <a:srgbClr val="FFFFFF"/>
                </a:solidFill>
                <a:latin typeface="Calibri" charset="0"/>
                <a:cs typeface="Calibri" charset="0"/>
              </a:rPr>
              <a:t> </a:t>
            </a:r>
          </a:p>
          <a:p>
            <a:pPr eaLnBrk="1" hangingPunct="1">
              <a:defRPr/>
            </a:pPr>
            <a:r>
              <a:rPr lang="en-US" sz="800" dirty="0">
                <a:solidFill>
                  <a:srgbClr val="FFFFFF"/>
                </a:solidFill>
                <a:latin typeface="Calibri" charset="0"/>
                <a:cs typeface="Calibri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"/>
            <a:ext cx="9144000" cy="571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>
              <a:cs typeface="+mn-cs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0525" y="4653120"/>
            <a:ext cx="1009650" cy="34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4150642" y="4938828"/>
            <a:ext cx="838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00" b="0" i="0" dirty="0">
                <a:solidFill>
                  <a:schemeClr val="accent4"/>
                </a:solidFill>
                <a:latin typeface="+mn-lt"/>
                <a:cs typeface="Marketo Sans Regular"/>
              </a:rPr>
              <a:t>Page </a:t>
            </a:r>
            <a:fld id="{63D4AF20-5529-064F-A528-2B9F8FF422FD}" type="slidenum">
              <a:rPr lang="en-US" sz="800" b="0" i="0" smtClean="0">
                <a:solidFill>
                  <a:schemeClr val="accent4"/>
                </a:solidFill>
                <a:latin typeface="+mn-lt"/>
                <a:cs typeface="Marketo Sans Regular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800" b="0" i="0" dirty="0">
              <a:solidFill>
                <a:schemeClr val="accent4"/>
              </a:solidFill>
              <a:latin typeface="+mn-lt"/>
              <a:cs typeface="Marketo Sans Regular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4" y="357395"/>
            <a:ext cx="1731851" cy="58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16381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099" grpId="0" build="p">
        <p:tmplLst>
          <p:tmpl lvl="1">
            <p:tnLst>
              <p:par>
                <p:cTn presetID="2" presetClass="entr" presetSubtype="4" accel="50000" decel="5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99" grpId="1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3000"/>
                  </p:stCondLst>
                  <p:childTnLst>
                    <p:animEffect transition="out" filter="fade">
                      <p:cBhvr>
                        <p:cTn dur="2000"/>
                        <p:tgtEl>
                          <p:spTgt spid="409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1999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2941626-9F14-4144-B696-F7E331B95FD5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13F0810-CC42-41CF-BFA3-3467003F2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8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14500"/>
            <a:ext cx="7696200" cy="4572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71701"/>
            <a:ext cx="76962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3143251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27804"/>
      </p:ext>
    </p:extLst>
  </p:cSld>
  <p:clrMapOvr>
    <a:masterClrMapping/>
  </p:clrMapOvr>
  <p:transition spd="slow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 userDrawn="1"/>
        </p:nvSpPr>
        <p:spPr bwMode="auto">
          <a:xfrm>
            <a:off x="76200" y="4960145"/>
            <a:ext cx="2860626" cy="33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1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FFFFFF"/>
                </a:solidFill>
                <a:latin typeface="Calibri" charset="0"/>
                <a:cs typeface="Calibri" charset="0"/>
              </a:rPr>
              <a:t>© 2015 Marketo, Inc. Marketo Proprietary and Confidential</a:t>
            </a:r>
          </a:p>
          <a:p>
            <a:pPr eaLnBrk="1" hangingPunct="1">
              <a:defRPr/>
            </a:pPr>
            <a:r>
              <a:rPr lang="en-US" sz="800" dirty="0">
                <a:solidFill>
                  <a:srgbClr val="FFFFFF"/>
                </a:solidFill>
                <a:latin typeface="Calibri" charset="0"/>
                <a:cs typeface="Calibri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"/>
            <a:ext cx="9144000" cy="571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 rot="13560000">
            <a:off x="10112447" y="325650"/>
            <a:ext cx="184624" cy="461645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542" y="4669035"/>
            <a:ext cx="959049" cy="3253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9516381"/>
      </p:ext>
    </p:extLst>
  </p:cSld>
  <p:clrMapOvr>
    <a:masterClrMapping/>
  </p:clrMapOvr>
  <p:transition spd="slow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cbook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62" t="16881" b="24579"/>
          <a:stretch/>
        </p:blipFill>
        <p:spPr>
          <a:xfrm>
            <a:off x="-447466" y="530736"/>
            <a:ext cx="7270201" cy="4295262"/>
          </a:xfrm>
          <a:prstGeom prst="rect">
            <a:avLst/>
          </a:prstGeom>
          <a:effectLst/>
        </p:spPr>
      </p:pic>
      <p:sp>
        <p:nvSpPr>
          <p:cNvPr id="9" name="TextBox 16"/>
          <p:cNvSpPr txBox="1">
            <a:spLocks noChangeArrowheads="1"/>
          </p:cNvSpPr>
          <p:nvPr userDrawn="1"/>
        </p:nvSpPr>
        <p:spPr bwMode="auto">
          <a:xfrm>
            <a:off x="76200" y="4960145"/>
            <a:ext cx="2860626" cy="33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1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FFFFFF"/>
                </a:solidFill>
                <a:latin typeface="Calibri" charset="0"/>
                <a:cs typeface="Calibri" charset="0"/>
              </a:rPr>
              <a:t>© 2015 Marketo, Inc. Marketo Proprietary and Confidential</a:t>
            </a:r>
          </a:p>
          <a:p>
            <a:pPr eaLnBrk="1" hangingPunct="1">
              <a:defRPr/>
            </a:pPr>
            <a:r>
              <a:rPr lang="en-US" sz="800" dirty="0">
                <a:solidFill>
                  <a:srgbClr val="FFFFFF"/>
                </a:solidFill>
                <a:latin typeface="Calibri" charset="0"/>
                <a:cs typeface="Calibri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"/>
            <a:ext cx="9144000" cy="571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 rot="13560000">
            <a:off x="10112447" y="325650"/>
            <a:ext cx="184624" cy="461645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4150642" y="4881098"/>
            <a:ext cx="838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00" b="0" i="0" dirty="0">
                <a:solidFill>
                  <a:schemeClr val="accent4"/>
                </a:solidFill>
                <a:latin typeface="+mn-lt"/>
                <a:cs typeface="Marketo Sans Regular"/>
              </a:rPr>
              <a:t>Page </a:t>
            </a:r>
            <a:fld id="{63D4AF20-5529-064F-A528-2B9F8FF422FD}" type="slidenum">
              <a:rPr lang="en-US" sz="800" b="0" i="0" smtClean="0">
                <a:solidFill>
                  <a:schemeClr val="accent4"/>
                </a:solidFill>
                <a:latin typeface="+mn-lt"/>
                <a:cs typeface="Marketo Sans Regular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800" b="0" i="0" dirty="0">
              <a:solidFill>
                <a:schemeClr val="accent4"/>
              </a:solidFill>
              <a:latin typeface="+mn-lt"/>
              <a:cs typeface="Marketo Sans Regular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542" y="4669035"/>
            <a:ext cx="959049" cy="3253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4969031"/>
      </p:ext>
    </p:extLst>
  </p:cSld>
  <p:clrMapOvr>
    <a:masterClrMapping/>
  </p:clrMapOvr>
  <p:transition spd="slow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27125"/>
            <a:ext cx="4238287" cy="355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77113" y="1127125"/>
            <a:ext cx="4238287" cy="355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0790834"/>
      </p:ext>
    </p:extLst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130301"/>
            <a:ext cx="4076695" cy="616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954213"/>
            <a:ext cx="4076699" cy="2757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8626" y="1130301"/>
            <a:ext cx="4096772" cy="616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8625" y="1954213"/>
            <a:ext cx="4096775" cy="2757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8914474"/>
      </p:ext>
    </p:extLst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304800" y="233275"/>
            <a:ext cx="3581399" cy="125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4"/>
                </a:solidFill>
                <a:latin typeface="+mj-lt"/>
                <a:ea typeface="ＭＳ Ｐゴシック" pitchFamily="-106" charset="-128"/>
                <a:cs typeface="ＭＳ Ｐゴシック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5pPr>
            <a:lvl6pPr marL="457095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6pPr>
            <a:lvl7pPr marL="914191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7pPr>
            <a:lvl8pPr marL="1371286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8pPr>
            <a:lvl9pPr marL="1828382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r>
              <a:rPr lang="en-US" kern="0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91593" y="233275"/>
            <a:ext cx="4923807" cy="44472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586397"/>
            <a:ext cx="3581399" cy="2987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513569"/>
      </p:ext>
    </p:extLst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77395"/>
      </p:ext>
    </p:extLst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 userDrawn="1"/>
        </p:nvSpPr>
        <p:spPr bwMode="auto">
          <a:xfrm>
            <a:off x="0" y="1553801"/>
            <a:ext cx="9144000" cy="35947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/>
          <a:lstStyle/>
          <a:p>
            <a:pPr eaLnBrk="0" hangingPunct="0"/>
            <a:endParaRPr lang="en-US">
              <a:solidFill>
                <a:srgbClr val="755AA0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823867"/>
            <a:ext cx="769620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 i="0">
                <a:solidFill>
                  <a:schemeClr val="bg1"/>
                </a:solidFill>
                <a:effectLst/>
                <a:latin typeface="Trebuchet MS"/>
                <a:cs typeface="Trebuchet M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15199"/>
            <a:ext cx="7696200" cy="514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3951687"/>
            <a:ext cx="2628900" cy="2571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MS PGothic" pitchFamily="34" charset="-128"/>
                <a:cs typeface="Marketo Sans Light"/>
              </a:defRPr>
            </a:lvl1pPr>
          </a:lstStyle>
          <a:p>
            <a:pPr>
              <a:defRPr/>
            </a:pPr>
            <a:r>
              <a:rPr lang="en-US"/>
              <a:t>Month Day, Year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4" y="357395"/>
            <a:ext cx="1731851" cy="58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95547"/>
      </p:ext>
    </p:extLst>
  </p:cSld>
  <p:clrMapOvr>
    <a:masterClrMapping/>
  </p:clrMapOvr>
  <p:transition spd="slow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14500"/>
            <a:ext cx="7696200" cy="4572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71701"/>
            <a:ext cx="76962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3143251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0969" y="4727995"/>
            <a:ext cx="1046581" cy="22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097416"/>
      </p:ext>
    </p:extLst>
  </p:cSld>
  <p:clrMapOvr>
    <a:masterClrMapping/>
  </p:clrMapOvr>
  <p:transition spd="slow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57150"/>
            <a:ext cx="9144000" cy="50863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25400" dir="16200000" algn="tl" rotWithShape="0">
              <a:srgbClr val="000000">
                <a:alpha val="30000"/>
              </a:srgbClr>
            </a:outerShdw>
          </a:effectLst>
        </p:spPr>
        <p:txBody>
          <a:bodyPr lIns="91419" tIns="45710" rIns="91419" bIns="45710"/>
          <a:lstStyle/>
          <a:p>
            <a:pPr eaLnBrk="0" hangingPunct="0">
              <a:defRPr/>
            </a:pPr>
            <a:endParaRPr lang="en-US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8610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85850"/>
            <a:ext cx="8610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76200" y="4845844"/>
            <a:ext cx="838200" cy="2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>
                <a:solidFill>
                  <a:schemeClr val="accent4"/>
                </a:solidFill>
                <a:latin typeface="Calibri" charset="0"/>
                <a:cs typeface="Calibri" charset="0"/>
              </a:rPr>
              <a:t>Page </a:t>
            </a:r>
            <a:fld id="{63D4AF20-5529-064F-A528-2B9F8FF422FD}" type="slidenum">
              <a:rPr lang="en-US" sz="800" smtClean="0">
                <a:solidFill>
                  <a:schemeClr val="accent4"/>
                </a:solidFill>
                <a:latin typeface="Calibri" charset="0"/>
                <a:cs typeface="Calibri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800" dirty="0">
              <a:solidFill>
                <a:schemeClr val="accent4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48006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3" name="Picture 2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5800" y="4875974"/>
            <a:ext cx="685800" cy="2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20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21" r:id="rId8"/>
    <p:sldLayoutId id="2147483915" r:id="rId9"/>
    <p:sldLayoutId id="2147483933" r:id="rId10"/>
  </p:sldLayoutIdLst>
  <p:transition spd="slow" advClick="0" advTm="0"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4"/>
          </a:solidFill>
          <a:latin typeface="+mj-lt"/>
          <a:ea typeface="ＭＳ Ｐゴシック" pitchFamily="-106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5pPr>
      <a:lvl6pPr marL="457095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6pPr>
      <a:lvl7pPr marL="914191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7pPr>
      <a:lvl8pPr marL="137128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8pPr>
      <a:lvl9pPr marL="1828382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9pPr>
    </p:titleStyle>
    <p:bodyStyle>
      <a:lvl1pPr marL="457095" indent="-45709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•"/>
        <a:defRPr sz="28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1pPr>
      <a:lvl2pPr marL="799917" indent="-342822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•"/>
        <a:defRPr sz="24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2pPr>
      <a:lvl3pPr marL="1142739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60000"/>
        <a:buFont typeface="Courier New" charset="0"/>
        <a:buChar char="o"/>
        <a:defRPr sz="24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3pPr>
      <a:lvl4pPr marL="1599834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charset="0"/>
        <a:buChar char=""/>
        <a:defRPr sz="20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4pPr>
      <a:lvl5pPr marL="2056930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charset="0"/>
        <a:buChar char="☐"/>
        <a:defRPr sz="20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5pPr>
      <a:lvl6pPr marL="2514025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6pPr>
      <a:lvl7pPr marL="2971120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7pPr>
      <a:lvl8pPr marL="3428216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8pPr>
      <a:lvl9pPr marL="3885312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1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6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2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8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3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68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4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57150"/>
            <a:ext cx="9144000" cy="50863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25400" dir="16200000" algn="tl" rotWithShape="0">
              <a:srgbClr val="000000">
                <a:alpha val="30000"/>
              </a:srgbClr>
            </a:outerShdw>
          </a:effectLst>
        </p:spPr>
        <p:txBody>
          <a:bodyPr lIns="91419" tIns="45710" rIns="91419" bIns="45710"/>
          <a:lstStyle/>
          <a:p>
            <a:pPr eaLnBrk="0" hangingPunct="0">
              <a:defRPr/>
            </a:pPr>
            <a:endParaRPr lang="en-US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8610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85850"/>
            <a:ext cx="8610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76200" y="4845844"/>
            <a:ext cx="838200" cy="2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>
                <a:solidFill>
                  <a:schemeClr val="accent4"/>
                </a:solidFill>
                <a:latin typeface="Calibri" charset="0"/>
                <a:cs typeface="Calibri" charset="0"/>
              </a:rPr>
              <a:t>Page </a:t>
            </a:r>
            <a:fld id="{63D4AF20-5529-064F-A528-2B9F8FF422FD}" type="slidenum">
              <a:rPr lang="en-US" sz="800" smtClean="0">
                <a:solidFill>
                  <a:schemeClr val="accent4"/>
                </a:solidFill>
                <a:latin typeface="Calibri" charset="0"/>
                <a:cs typeface="Calibri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800" dirty="0">
              <a:solidFill>
                <a:schemeClr val="accent4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48006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3" name="Picture 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5800" y="4875974"/>
            <a:ext cx="685800" cy="2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89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</p:sldLayoutIdLst>
  <p:transition spd="slow" advClick="0" advTm="0"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4"/>
          </a:solidFill>
          <a:latin typeface="+mj-lt"/>
          <a:ea typeface="ＭＳ Ｐゴシック" pitchFamily="-106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5pPr>
      <a:lvl6pPr marL="457095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6pPr>
      <a:lvl7pPr marL="914191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7pPr>
      <a:lvl8pPr marL="137128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8pPr>
      <a:lvl9pPr marL="1828382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9pPr>
    </p:titleStyle>
    <p:bodyStyle>
      <a:lvl1pPr marL="457095" indent="-45709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•"/>
        <a:defRPr sz="28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1pPr>
      <a:lvl2pPr marL="799917" indent="-342822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•"/>
        <a:defRPr sz="24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2pPr>
      <a:lvl3pPr marL="1142739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60000"/>
        <a:buFont typeface="Courier New" charset="0"/>
        <a:buChar char="o"/>
        <a:defRPr sz="24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3pPr>
      <a:lvl4pPr marL="1599834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charset="0"/>
        <a:buChar char=""/>
        <a:defRPr sz="20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4pPr>
      <a:lvl5pPr marL="2056930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charset="0"/>
        <a:buChar char="☐"/>
        <a:defRPr sz="20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5pPr>
      <a:lvl6pPr marL="2514025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6pPr>
      <a:lvl7pPr marL="2971120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7pPr>
      <a:lvl8pPr marL="3428216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8pPr>
      <a:lvl9pPr marL="3885312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1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6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2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8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3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68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4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23867"/>
            <a:ext cx="7696200" cy="582120"/>
          </a:xfrm>
        </p:spPr>
        <p:txBody>
          <a:bodyPr/>
          <a:lstStyle/>
          <a:p>
            <a:pPr algn="ctr"/>
            <a:r>
              <a:rPr lang="en-US" dirty="0"/>
              <a:t>PRACTICE RUNS TRAINING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394" y="3454539"/>
            <a:ext cx="7696200" cy="514350"/>
          </a:xfrm>
        </p:spPr>
        <p:txBody>
          <a:bodyPr/>
          <a:lstStyle/>
          <a:p>
            <a:pPr algn="ctr">
              <a:buClr>
                <a:srgbClr val="000000"/>
              </a:buClr>
            </a:pPr>
            <a:r>
              <a:rPr lang="en-US" dirty="0"/>
              <a:t>Temple University IRB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7F820D-5910-435C-8CC2-CA4E7ACA8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2B5E803E-3262-4224-B1F0-A2D080F88527}"/>
              </a:ext>
            </a:extLst>
          </p:cNvPr>
          <p:cNvSpPr txBox="1">
            <a:spLocks/>
          </p:cNvSpPr>
          <p:nvPr/>
        </p:nvSpPr>
        <p:spPr bwMode="auto">
          <a:xfrm>
            <a:off x="7100184" y="4915845"/>
            <a:ext cx="2133026" cy="2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100000"/>
              <a:buFontTx/>
              <a:buNone/>
              <a:defRPr sz="2400" b="0" i="0">
                <a:solidFill>
                  <a:schemeClr val="bg1"/>
                </a:solidFill>
                <a:latin typeface="Trebuchet MS"/>
                <a:ea typeface="ＭＳ Ｐゴシック" pitchFamily="-106" charset="-128"/>
                <a:cs typeface="Trebuchet MS"/>
              </a:defRPr>
            </a:lvl1pPr>
            <a:lvl2pPr marL="799917" indent="-342822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charset="0"/>
              <a:buChar char="•"/>
              <a:defRPr sz="2400">
                <a:solidFill>
                  <a:srgbClr val="1D1D1D"/>
                </a:solidFill>
                <a:latin typeface="Calibri" pitchFamily="34" charset="0"/>
                <a:ea typeface="ＭＳ Ｐゴシック" pitchFamily="-106" charset="-128"/>
                <a:cs typeface="ＭＳ Ｐゴシック"/>
              </a:defRPr>
            </a:lvl2pPr>
            <a:lvl3pPr marL="1142739" indent="-228548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60000"/>
              <a:buFont typeface="Courier New" charset="0"/>
              <a:buChar char="o"/>
              <a:defRPr sz="2400">
                <a:solidFill>
                  <a:srgbClr val="1D1D1D"/>
                </a:solidFill>
                <a:latin typeface="Calibri" pitchFamily="34" charset="0"/>
                <a:ea typeface="ＭＳ Ｐゴシック" pitchFamily="-106" charset="-128"/>
                <a:cs typeface="ＭＳ Ｐゴシック"/>
              </a:defRPr>
            </a:lvl3pPr>
            <a:lvl4pPr marL="1599834" indent="-228548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50000"/>
              <a:buFont typeface="Wingdings" charset="0"/>
              <a:buChar char=""/>
              <a:defRPr sz="2000">
                <a:solidFill>
                  <a:srgbClr val="1D1D1D"/>
                </a:solidFill>
                <a:latin typeface="Calibri" pitchFamily="34" charset="0"/>
                <a:ea typeface="ＭＳ Ｐゴシック" pitchFamily="-106" charset="-128"/>
                <a:cs typeface="ＭＳ Ｐゴシック"/>
              </a:defRPr>
            </a:lvl4pPr>
            <a:lvl5pPr marL="2056930" indent="-228548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50000"/>
              <a:buFont typeface="Wingdings" charset="0"/>
              <a:buChar char="☐"/>
              <a:defRPr sz="2000">
                <a:solidFill>
                  <a:srgbClr val="1D1D1D"/>
                </a:solidFill>
                <a:latin typeface="Calibri" pitchFamily="34" charset="0"/>
                <a:ea typeface="ＭＳ Ｐゴシック" pitchFamily="-106" charset="-128"/>
                <a:cs typeface="ＭＳ Ｐゴシック"/>
              </a:defRPr>
            </a:lvl5pPr>
            <a:lvl6pPr marL="2514025" indent="-22854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1D1D"/>
                </a:solidFill>
                <a:latin typeface="+mn-lt"/>
                <a:ea typeface="+mn-ea"/>
              </a:defRPr>
            </a:lvl6pPr>
            <a:lvl7pPr marL="2971120" indent="-22854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1D1D"/>
                </a:solidFill>
                <a:latin typeface="+mn-lt"/>
                <a:ea typeface="+mn-ea"/>
              </a:defRPr>
            </a:lvl7pPr>
            <a:lvl8pPr marL="3428216" indent="-22854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1D1D"/>
                </a:solidFill>
                <a:latin typeface="+mn-lt"/>
                <a:ea typeface="+mn-ea"/>
              </a:defRPr>
            </a:lvl8pPr>
            <a:lvl9pPr marL="3885312" indent="-22854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1D1D"/>
                </a:solidFill>
                <a:latin typeface="+mn-lt"/>
                <a:ea typeface="+mn-ea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sz="1200" kern="0" dirty="0"/>
              <a:t>V1.1 updated January 2022</a:t>
            </a:r>
          </a:p>
        </p:txBody>
      </p:sp>
    </p:spTree>
    <p:extLst>
      <p:ext uri="{BB962C8B-B14F-4D97-AF65-F5344CB8AC3E}">
        <p14:creationId xmlns:p14="http://schemas.microsoft.com/office/powerpoint/2010/main" val="154982528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053" y="1584210"/>
            <a:ext cx="7696200" cy="3043021"/>
          </a:xfrm>
        </p:spPr>
        <p:txBody>
          <a:bodyPr/>
          <a:lstStyle/>
          <a:p>
            <a:r>
              <a:rPr lang="en-US" sz="2800" dirty="0"/>
              <a:t>IRB Determinations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866328" y="2165787"/>
            <a:ext cx="7940142" cy="2639416"/>
          </a:xfrm>
          <a:noFill/>
        </p:spPr>
        <p:txBody>
          <a:bodyPr>
            <a:noAutofit/>
          </a:bodyPr>
          <a:lstStyle/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/>
              <a:t>Researchers who are unsure if their activity constitutes a prohibited practice run/walk through </a:t>
            </a:r>
            <a:r>
              <a:rPr lang="en-US" b="1" u="sng" dirty="0"/>
              <a:t>must</a:t>
            </a:r>
            <a:r>
              <a:rPr lang="en-US" dirty="0"/>
              <a:t> submit a synopsis to the IRB</a:t>
            </a:r>
          </a:p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/>
              <a:t>Synopsis should be ~1 page and describe the activity</a:t>
            </a:r>
          </a:p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/>
              <a:t>IRB will provide written documentation</a:t>
            </a:r>
          </a:p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/>
              <a:t>Submit the synopsis by email to: irb@temple.edu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8310F1-9142-4506-BE14-FDAAC4A64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411085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17" y="2607643"/>
            <a:ext cx="7696200" cy="1872303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For any IRB Related Questions?</a:t>
            </a:r>
            <a:endParaRPr lang="en-US" sz="2800" i="1" dirty="0">
              <a:solidFill>
                <a:schemeClr val="bg1"/>
              </a:solidFill>
            </a:endParaRPr>
          </a:p>
          <a:p>
            <a:pPr marL="685800" lvl="2" indent="0" algn="ctr">
              <a:buNone/>
            </a:pPr>
            <a:r>
              <a:rPr lang="en-US" i="1">
                <a:solidFill>
                  <a:schemeClr val="bg1"/>
                </a:solidFill>
              </a:rPr>
              <a:t>Please contact </a:t>
            </a:r>
            <a:r>
              <a:rPr lang="en-US" i="1" dirty="0">
                <a:solidFill>
                  <a:schemeClr val="bg1"/>
                </a:solidFill>
              </a:rPr>
              <a:t>the </a:t>
            </a:r>
            <a:r>
              <a:rPr lang="en-US" i="1">
                <a:solidFill>
                  <a:schemeClr val="bg1"/>
                </a:solidFill>
              </a:rPr>
              <a:t>IRB office</a:t>
            </a:r>
            <a:r>
              <a:rPr lang="en-US" i="1" dirty="0">
                <a:solidFill>
                  <a:schemeClr val="bg1"/>
                </a:solidFill>
              </a:rPr>
              <a:t>:</a:t>
            </a:r>
          </a:p>
          <a:p>
            <a:pPr marL="685800" lvl="2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irb@temple.edu </a:t>
            </a:r>
          </a:p>
          <a:p>
            <a:pPr marL="685800" lvl="2" indent="0" algn="ctr">
              <a:buNone/>
            </a:pPr>
            <a:r>
              <a:rPr lang="en-US" i="1" dirty="0">
                <a:solidFill>
                  <a:schemeClr val="bg1"/>
                </a:solidFill>
              </a:rPr>
              <a:t>215-707-3390</a:t>
            </a:r>
          </a:p>
          <a:p>
            <a:pPr marL="685800" lvl="2" indent="0">
              <a:buNone/>
            </a:pPr>
            <a:endParaRPr lang="en-US" i="1" dirty="0"/>
          </a:p>
          <a:p>
            <a:pPr marL="685800" lvl="2" indent="0">
              <a:buNone/>
            </a:pPr>
            <a:r>
              <a:rPr lang="en-US" i="1" dirty="0"/>
              <a:t>	</a:t>
            </a:r>
          </a:p>
          <a:p>
            <a:pPr marL="942975" lvl="2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AutoShape 2" descr="data:image/jpeg;base64,/9j/4AAQSkZJRgABAQAAAQABAAD/2wCEAAkGBxQSEhMUERQUFhQWGBgXGRgWGBcZFxgaGRUXFxgcGxYYKCggGhslHBUVITEhJSkrLzouFx8zODMsNyguMCsBCgoKDg0OGxAQGywmICQtLCwvLyw0LCw0LCwsLDQsLCwsLCwsLCwsLCwsLCwsLCwsLCwsLCwsLCwsLCwsLCwsLP/AABEIAMkA+wMBEQACEQEDEQH/xAAbAAEAAgMBAQAAAAAAAAAAAAAABQYDBAcCAf/EAEUQAAECAwUFBAQKCQQDAAAAAAEAAgMEEQUGEiExQVFhcYETIpGhMlKxwQcjQmJyc4KSstEUMzQ1Q6KzwvAkY9LhFlPx/8QAGQEBAAMBAQAAAAAAAAAAAAAAAAIDBAUB/8QALxEAAgICAQICCQUBAQEAAAAAAAECAwQREiExQVETFCIyM2FxgfBCkaGxwVLRI//aAAwDAQACEQMRAD8A7igCAIAgCAIAgCAIAgCAIAgCAIAgCAIAgCAIAgCAIAgCAIAgCAIAgCAIAgCAIAgCAIAgCAIAgCAIDFHmWMFXva0fOIHtXjkl3Z45JdyOjXklW6xmn6NXfhBVTvrXiVu+teJqvvhLDQvPJp99FH1qsh6zWYjfWX9WL91v5rz1uHzPPWofM9NvnLnZEHNo9xT1qHzPfWoGxDvZKn+IRzY/20Ulk1vxPVkV+ZvQLXgP9GNDJ3YhXwOasVsH2aLFZB9mboUyYQBAEAQBAEAQBAEAQBAEAQBAEAQBAEAQBAEBo2ja8GB+teAfV1d90Z9VXO2MO7ITsjDuysz9+DpAh/aif8W/ms08v/lfuZZZf/KIGbt+YielFcBub3R/LmeqzyunLuyiV05eJGk1NTmd+1VFR8QBAEAQBAEBnlpyJD/Vve36LiB4aFSjOUezJRlKPZk3JXxjs9PDEHEYXeLcvIq+OVNd+pfHJmu/UsVn3vgRKB9YTvnej94e+i0wyYS79DRDJg+/Qn2PBAIIIOhGYPVaN7NHc9IAgCAIAgCAIAgCAIAgCAIAgCAIDRtS1oUu2sV1DsaM3HkPfoq52RgupCdkYLqUq1r2xYtRC+KZw9M83bOnisNmTKXRdDFZkyl26FeJrmdSs5mPiAIAgCAIAgCAIAgCAIAgNyzrTiwDWE8t3jVp5tOXXVThZKHusnCyUOzLlY98IcSjY4EN3rfIPX5PXLitteVGXSXQ215KfSXQswK1Gk+oAgCAIAgCAIAgCAIAgCAICq3hvYIdYcvRz9C/VreXrHy56LJdkqPSPcy25CXSPcpEeM57i57i5x1JNSsLbb2zC229s2LMs2JMOLYQBIFTUgZVpt5hShXKfYlCDm9I82jIPgPwRAA6gORrka7ehXk4OD0xODg9MzWZY0WYDjCaCGkA1IGZ5qUKZTW0ewqlPsakzAdDe5jxRzSQeYUGmnpkZRcXpkhIXejxmCJDaC01oS4DQ0OXMFWQonJbROFM5LaIshVFZ8Q8CA9wYeJzWjVxA8TRepbej1LZKWzd+JLNa57mEOdh7pNa0J2gblbZS61tltlLgtsiFSUhAEAQBAEBM2HeKJLkN9OH6hOn0Ts5ae1XVXyh08C6q6UOngdCs20IcdgfCdUbRtB3EbCujCcZraOhCamto2lMmEAQBAEAQBAEAQBAEBRb0XnL6woBozRzxq7g0+rx28tcF+Rv2Y9jDffv2YlUWQyBATVz5jBNQ9zqsPUVH8war8aWrPqXUS1YiW+EKX70GJvDmHp3m+1ysy49Uy/Lj2ZM3NlezlWHa8l565N/lDVpx48a1+5bjR1D6lYv1K4JjHsiNB6t7p8g3xWPKjqe/MzZUdT35loZ/ppDcWwq/bcP+Tlrl/8AOr7GqPsVfY5s1ugGZ0AGq5hzCflboTLxUhjOD3Gvg0Gi0RxbGaI402a1p3cjwGlzmhzRq5hqBzBoacaKE6JwW2RnROK2yLhRC1zXDUEEV0qDVVp6e0VJ6LVfadJZAhvLTEp2j8Pog4aCmuWbvBasqXaL7mvJl7KT79yJhXdjuhCK0NLSAQAe8amgy3qpUTceSKVRNx5IWnd2LLwxEiGHQkCgcS6p6U2HbsSyiUFtidEoR2zVsyyoswSITa01JyaOZ92qhCqU+xCFcp9iXdcuYArihHgHOr5torvVJ/Iu9Vn8iCnJR8JxZEaWuGw+0HQjiFnlFxemUSi4vTMC8IhAbdm2g+A8Phmh2jY4biNoUoTcHtE4TcHtHSrFtZkyzEzIjJzTq0+8biupVarFtHSrsU1tEgrCwIAgCAIAgCAIAgKVfK36ky8I5aRHDb8we/w3rDk3foj9zFkXfoX3KesZjCAIDJLRix7XjVrg77pB9y9jLi0z1PT2dFvZJ9vLgMzONhb9ohnsfVdLIhzjpea/8OjfHnDofbwT4lYMLDkMcNv2GkF38radV7dZ6NL6/wAC2fo4LXyPF67N7dsEjOkVoP0HkNd/ao318uP1/gXw5pfUw38mMMuG+u8Do3ve0NUcuWoa8zzJeoa8yLuDZ4c58Zwrgo1vAkVJ50oOpVeJBdZFOLBNuTJa2nzznkS7Q2GNHVhlzt572g6K2x3N+z2+xdY7W/Y7G3YMSaILZtg0yeCzPeCGnXjRTqdmtTRKp2dpoo155AQJh7WijTRzRuB2cqgrBdDhNpGK+CjPSIslVFJ06wImGThOOjYdfAErq1vVSfyOpT8NFCtG1400WteQe9VrQAAC7IDLXrvK50rJ2NJmCdsrOjOgiWdLy+CWYHuaKAEgAk6ucTTifJdJpwhqCOgo8IaiiDhOtQOxENcPVJhBvKozHis69YT3/wCFC9Y3v/wkL1SIjSpe5uF8NuMaEtoKvbUa5V6gKzIhyhvxRZdHlXt9+5zhc05oQBAbdmWg+BEESGcxqNjhtB4KUJuD2icJuD2jp9mT7I8NsRmh1G1p2g8V1YTU47R04TU1tG2pkwgCAIAgCAICEvXbH6PCo0/GPqG8Btd0r4kKi+3hHp3ZRfbwj07s5suYc0+IAgCAIDqN2JjtJWCdzcJ+wcPuqutTLlBM6lEt1oq9/wCaxRmQxoxtTzcfyaPFY8uW5a8jNly9pIs92JrtZaETqBhPNvd86A9VsplygmaaJcoIrPwgTFYsNnqtLurjT+zzWPLluSRmy5dUja+D2aFIsP5VQ8cRQNPhQeKsxJLTj9yWJLuj3bloT0GI7AMUMmrXNh4stxpoRpmlk7oy6dj22dsX07GOBO2k9heGCg2OaGuPJpz/AMyqvFO9rejxTva3orNrT0SNExRsntGGmHDShJoRvqSstk5Se5dzNZOUn7RpKBWdIs793D6l34Sumvgfb/Dp1/CX0OdQImFzXeqQfA1XNi9NM5qejqNoxoj4GOVILiA5tQCHDdntofJdWxycdwOpJtw3AqsO2rQc7CIbsW4wiPEnIcysitvb1r+DL6W7etfwLatCehtc2MG4HAtLmtBaQ4UPeGh5pbO6K1LsLJ3RWpFVWQyBAEAQE1da2P0eLRx+LfQO4bndNvDkFdRbwl17Mvot4S69jpa6h0ggCAIAgCA+E01QHK7etEzEZz/k+izg0aeOZ6rk22c5bOVbPnLZHqsrCAIAgCAn7BvMZaGYfZ4wXFwOPDSoApSh3V6rRVkOuOtbNFV/o1rRFWnOGNFfEIoXGtK1oKAAV20ACpnLlJyKpz5yciTu/eMyrHM7PGHOxelhoaAHYa6BW1ZDrWtbLKr/AEa1oj7XnzMRXRSMOKndrWgAA1y3V6quyfOTkV2T5y2a8rMuhvD4ZLXNzBH+Zjgoxk4vaIqTi9otspfjL42FU72HI/ZOniVsjmeaNccv/pGG0b6vcCILMFflONSOQ0B8VGeW2tRWjyeU37qKo5xJJJJJzJOpPNZDKfEPCxy96sEuIHZV7hZix7wRXDh46VWn1n2OGvDRpjkcY8dFcWYzE1Yd44ksMNA+HrhJpTfhds5Zq+rIlDp3RdVfKHTwJ11+WUyguruxCnj/ANK/1xeRo9bXkVy2rciTJGOgYNGDQcTvPFZbbZWPqZrLpT7kWqyoIAgCAIDoly7T7WDgce/Co3m35J8iOi6WNZyjp+B0cezlHT8CwrQaAgCAIAgIK+U92Us4D0ohwDkc3eQI6qjJnxh9SjInxh9Tm65hzQgCAIAgCAIAgCAIAgCAIAgCAIAgCAIAgCAIAgCAICYupPdlMsr6L+4ftafzYfNXY8+M18+hdRPjNHTV1DphAEAQBAUO/wDM1jQ2bGMr1cfyaPFc/LluSRgypbkkVZZTKEAQBeAtcxdeG2V7cPiYuzD6d2lS0GmlaZrZPHjGHLZrePH0fLfhsqiyGQIAgCAIAgCAIAgCAIAgLRZd1mxZdsYxHAkONKCmRI16LXHGUoctmqvHU48tlXCxmUL0BAEAQBAEB9B3aoDrlnzHaQob/Wa13iKldiEuUUzrwlyimbCkSCAIAgOX3pi4puMdzg37rQPcuVe92M5d73YyKVRUEAQBeA6a6WdFkWsZTE6CwCuQzYNV1pRcq9LyOmk3VpeX+ERBuM3D34rsXzQAPOpKoWGtdWVLEWurK5btjPlXhriHNdm1wyrTUEbCKjxWW2p1vTM1tTrZ8sWxoky4hlA0ek46D8zw9i9qplY+h5XU5voWdtxodM4r67wGgeGftWr1OPmavVI+ZA27duJLDFXHD9YChG7ENnP2LNbRKvr4FFtDh17o+3dsD9KDz2mDCQPRrWo5he00ekW9imn0m+pJG57WQnxI0UjCHOo0DICtK11JyyG+maseKoxbky31ZJNyZX7IsuJMPwwxpm5x9Fo4/kqK6pWPSM1dbm9ItUO4zKd6K8ngGgeBr7VqWHHxZrWIvFkPbl14kBpe09pDGppRzeJG0cQqbcdwW11RTbjuC2uqK+s5nM8jA7SJDZWmNzW11pUgVp1UoR5SSJRW2kdQs2z+xgNg4q0DhipTUk6dV1Yw4w4nUrhwjxOd29ZH6NFbDDi+rQ6uGhzc4Upnu81zLa+EuPc51tXo3ombMuW5zQ6O/BX5LQC4cycgeGa0QxG17TLoYra3JmWeuRQVgxKn1XgZ/aGngksTp7LJSxP+WVKPBcxxa8FrmmhB1CxtNPTMbTT0zGh4EAQBAdKubFxSkP5pc3wcaeRC6eM91o6WO91om1eXhAEAQHJ7aP8AqI/1sT8ZXIt99/VnJs99/U0lAgEAQBeA6gyZ7KSbEGZbAa4cxDFPNdaUuNe/kdSMuNSfy/wpNjWvG/SYZdEe7G9rXAk0IcQD3dNuSw1Wy9ItvuYa7Zc02yxfCCPiYZ/3P7HfkFozPdX1NOV7i+pKXelezlIYZQOcwPqRXvPGKp36joFdVHjWkvItpjqtaIaNdOM52N02S7WuF1Ryo7LoqHjTb3y/P3KXjzb25fn7lhlpR3Y9lHcIhILS6lMQOWYzzptWlRbjxl1NEYvjqXUgLhQ8ImGn5LwPCoWfE6Rf1M+KtckQN6517pmK3E7C2jQ2ppQAVy51KzXzbm+pRkTbm0W650sGSrCNX1cTvzIHkAtuPHVaNeNHUPqR83daPFeXvmiTWvouAH0RiyCrePOT25fn7kJY85Pbl+fuT1lyj2Q8EaJ2pzGIihLdzqk125rRCLUdSey+uLitSezmNowOzixGDRr3NHIOIHlRcmS1Jo5k48ZNGBjiCCCQRmCMiDvB2LxPRA6Vd6K50kxznOLsL8yST6TtpzXUrb9En8jp0NutNlXuYwxpkPiuc8w2FwLiXGtQBruxOPNZcVcp7fgZcf2p7fgb19rZiMeIMNxYMIc4tNCSSaCozAy2b1LJtkpcUWZNsk+KNO6VtxRHbDe9z2PqO8S4g0JBBOeylOKjj2y5cW+5XRbLlpvubPwgyoDoUQauq13GlC32nyXuXHTTJ5ce0ioLIYwgCAIDoNwj/pjwiO9jV0cX3PudDF9z7lkWk0hAEAQHKrwMwzMcf7jj4mvvXJuWps5Vq1NkeqysIAgC8B0id/dx+ob+ALqW/Cf0Ok/g/b/ChWR+vgfWw/xtXPq9+P1Rgh7y+qLl8IP6iH9aPwPWzM91fU25fuL6mxdqbbMSgh4iHNb2bsJo4ZUa4HlQ13gqdUlZXr7HtElOvj9iEi2BPh1GxXuHrdq4DqCajzVDpu33/kpdN2+j/k92rYszBhdp+lOOEVcC97c9zTXvbs6e5LKrIR5cv7E6pxjvkbXwemrY5OuJvsKsxPdf1JYniVq8f7VH+mVkt99/Uz3/ABGW65c82JL9iT3mVBFaEtJJBHKtOg3rbjzUocfI140048fIi5qwJ5riGRnvbXJ3auBpxBOvKqpdNyfR/wAlUqbU+j/k9zlgzMOF2hmnVaCXAxHhoHB1c+oC9nTZGO+X8s9dNijvkVJ7ySSSSTmSTUnmSsfcyN7PKHh0m7X7Cz6L/wATl1KvhL6HSx/hL7/2U66doiBHaXmjXDATurQg+IHiVhx7FCfXxMdE1CW2Wm9N3TMFsSEQHgYSHaOGZGY0OZ8eC1X0Ob5Lua76efVdzWu1dZ8KIIsYtq2uFrTXMilSeROS8ox3F8pEKcdxlykRt+bRESK2G01EOtSPWNKjoB5ncqcqalLS8CvKnt8V4FZWYyhAEAQHRbjMpKg73uPnT3LpYq/+Z0cZf/MsC0GgIAgCA5xfWBhmnH12td5Yf7VzMlas+pzslasIFUGcIAgCAlYl4I7oXZFwwYQymEVoBTVWu+bjxZd6afHj4EdAiljmubq0hw5g1HsVaentFSens3rTtyNMNDYpBAOIUaBnQjZzKnO2U1plk7ZTWmacpNPhOD4bi1w2j2EaEcCoRk4vaIRk4vaJxl85kClIR4lpr5EDyWj1qz5F/rU/kRdpWrFjkdq8kDQDJo6D2nNUzslP3mVTslPuerMtmLLhwhEAOIJqAdOa9hbKC0hC2UOxqTUw6I9z3+k41OzPkoSbb2yMpOT2z5Lx3McHMcWuGhGRSMnF7R4m09onoV8pkCh7N3EtNf5SB5K9ZVnyL1lTXkRtp21GmMoj+7rhAo3w29aqudsp92VztlPuR6rKwgJWUvDHhwxDY5oYAQBhB1JJz6lXK+ajxRdG6cVpEUqSkl7NvHHgNDWuDmjRrxUDkciBwqroXzgtIuhfOC0jJO3qmIgw4msB17MUPiSSOlF7LInJa/o9lkTa0QioKAgCAIAgOpXbgYJWC35od97vf3Lq0rVaR1aVqCRJq0sCAIAgKl8IEpVkOKPkktPJ2Y8xT7Sx5ceikZMuPRSKOsJhCAIAgCAIAgCAIAgCAIAgCAIAgCAIAgCAIAgCAIAgNiz5UxYrIY+W4DkNp6Cp6KUI8pJEoR5SSOuNFBQaBdg659QBAEAQGracmI0J8M/KFK7jqD0IB6KE48ouJGceUWjk8WGWktcKOaSCNxBoVyGtPTOS1p6Z4Q8CAIAgCAkruSrIszDhxBVrsVRUjRjiMxnqAraIqU9MsqipTSf50JC+Nlwpd0IQW4cQdXvONaFtPSJ3lTya4wa4luRXGGuJXVnMwQBAEAQF2kLvy7pMRXMJf2ZdXE/UA50rRblRD0XLXXRuhTB17aKSFhMIQBAHLwF2vDd+XhSz4kNhDxhocTzq9oORNNCVvvohCDaX5s3W0wjBtIpKwmEIAgCAIAgLbcGz6vfGIyb3G8z6R6Cg+0VrxIdXI14sOvIvC3m4IAgCAIAgKNfqysLhHaO66gfwdsPUZcxxWDKr0+aMOTXp8kVNZDIEAQBAEBM3Q/bIP2/6T1fjfERdR8RfngXS27DbMvhuiOIYwOqBkTWh1Ogy/wDi22UqbTfgbbalNrfgake6Ms9nxdWnY4OLh4EkEcqKDxa2uhF41bXQok5LOhRHQ3ek00NPdz16rnyi09MwSi4vTLZY9z24Q+ZJBpXADQAfOdv5U6rZXirW5muvGWtzNz/xqSigiE7MbWRMRHMElT9Xql7v9k/QVS7f2VG27IfLPwuzac2uGjhy2EZVHFY7a3W9MyW1Ot6ZeLL/AHe36l34St8fg/b/AA3VfCX0KrdKx4cyYgiYu6GkYTTXFX2BZMeqNm9/IyUVqbeyeh3NgNc5z3OLMsLa0oKCuJ23OulFoWLBPb7F6xYJ7fY9Tlz4D2/EksOw4i5p51rlyKSxYNez0PZY0GvZKLPSzoTnseKObkf+uBGa58ouLaZhlFxemdFvb+xReTP6jF08r4b+39nRu+Ezmq5hzAgCAIAgM0rLuiPaxgq5xoP83DXovYxcnpEoxcnpHVbNkmwYTIbdGjXedSepqV14QUIqKOrCKjHSNpSJBAEAQBAEBVL82rhYIDfSfQu4NrkOZI8BxWTKs0uCMmTZpcUUVYDCEAQBAEBM3Q/bIP2/6T1fjfERdR8RfngTnwhTLg2FDB7rsTnDfhw0rwzPkrsyT6I0ZcmkkePg7in49uwYHAbicQPjQeCYb6NEcR90YZiCH2tQ6Ymnq2AHDzaFHW8n88jyS3kfnkWi27OZHaGRIjmNrWjS0Yt1ag1AWq2tTWmzVZBTWmyKlbrQIb2vZGihzTUHFD/46cFXHHhF7TZUseCe02er8Na6WrUEsc0ihFczhPt8l5lJOGz3J04GxZf7vb9S78JU4/B+3+EqvhL6EL8HfpR/os9rlTh/q+3+mfE7sj76TjnzLmEnDDoGjZm0OJpvz8FTkybm15EMmTc9eRmuLOObH7ME4HgkjYCBUHgcqdVPEk+XHwPcaTU9eZ7+EKEBFY4auYQfsnL2+S8zF7W/kSy11TLFe39ii8mf1GLVlfDf2/s0XfCZzVcw5gQBAEAQF/ubYfZN7WIPjHjIHVrfzP8Am1dDGp4rk+50MeriuT7lmWo0hAEAQBAEBq2lOtgQ3RH6NGm0nYBxJUZzUI7ZGclGO2cqnJl0V7ojzVzjU/kOAFB0XIlJye2cqUnJ7ZhXhEIAgCAICZuh+2Qft/0nq/G+Ii6j4i/PAlvhD9KByf7WqzM7ouy/0/cfB56Ufkz2uUsP9X2/08xO7NG35swrRfEGZY6Gabx2TKjqKhVWT4XuX52IWy43b+hZ7SkIVoQWOY7MZtdStK0xNc3oKjgFqsrjdFNM1TjG6O0REncbvVixAWjYwZnqdFVHD6+0ymOJ16sg7xWZDl4mCHEx7SCBVm4EjIk8gs91cYS0mU3Vxg9Jl0sv93t+pd+ErdH4P2/w21fCX0IX4O/Sj/RZ7XKnD/V9v9M+J3ZK2/dpsy7Gx+CIKB2VQaDKo2GhGe6istx1N7T6l1tCse0+p7sC7zJXE9z8T6UxUwta3U08Myd2xSqpVfVs9qoVfVsqN5bREzMdw9wUY0nQ55u5VPgAsVs/SWdPoZL5859Cctm67Icu5zYkQuY3EcTqtdTUU2cFfbQow2my+zHSg3spSxGEIAgCAt90ruYsMeMMtWNO3c4jduHXnsx6P1SNlFH6pF2W42hAEAQBAEAQHPr6Wv2sTsmHuQznxfofDMeK52TbylxXZHPybOUuK7IrazGYIAgPWA0xUNK0rTKu6u9NeJ7rxPKHgQGSBGcxwcxxa4aEGhFRTXkSvU2ntHqbT2j3NTkSJTtHufTTESaV1pXkkpOXdnspOXdiVnIkOvZvcyuuEkVppWnMr2M5R7MRk49meI8Zz3Fz3FzjqSak0FNeQC8bbe2eNtvbMkpORIRrDe5h24TSvMaHqvYzlHsz2MnHszbjW/MuFDGfThRp8WgFSd1j8SbusfiRqrKjaZaUYNwCLEDaUwhxpTdTcp+klrWyasklrZZPg79KPyZ7XLVh/q+3+mjE7s0bxz0SFOxjCe5hOCtDkfi2ajQqq2co2y4v80RunKNj0yLnbWjRRSJEc4bsgOoFAVVKycu7KpWTl0bNJQKzdmLVjPYIb4jnMFMjw0qdT1U5WTktNk3ZJrTfQ0lAgEB9ArkMycgBqUBdLt3UpSJMjPVsPdxdx4eO4bacbXtT/Y204+val+xcFtNgQBAEAQBAEBC3rtf9Hg0afjH1a3hvd0r4kKi+3hHp3ZTfZwj07s5ouYcw9woTnnCxpc7c0EnwCJN9EepN9EWCz7nx4mcSkJvHvO+6PeQtMMWb79DRDGm+/Qstn3Ul4WZb2jt78x93TxqtUMaEfmaYY8I/Ml48qx7Cx7QWEUwkZf8ASucU1plzimtMpVt3Pcyrper2+ofTHI/KHnzWG3Fa6wMVmM11iVZzSCQQQRkQciOYWQyHxAEAQBAEAQBAEBsSk9EhV7J7mVpWhpWmntKlGco9mSjOUezPExHdEcXPcXOOpOpoKDyAXjbb2zxybe2Yl4eBAEAQEhZVjxZg/Ft7u1xyaOu08BVWV1Sn2LIVSn2L5Yd3Ycv3vTieuRp9EfJ9vFdCqiMOvib6qYw6+JMq4uCAIAgCAIAgPEWKGtLnGjWgkk6ADMrxtJbZ43pbZQZuQmZ6MYgYWs0aYndAaNMtTXXIHMrnyhZdLeunzMEoWWy3roS9n3KhtzjOLzuHdb+Z8QroYkV7z2XQxYr3upY5SUZCGGGxrR80AeO9aYxUeiRojFR6JGdSJBAEAQEfaljQZgfGN72xwycOu3kahVzqjPuiudUZ9yo2lcyKypgkRBuNGv8API+I5LHPFkvd6mSeLJe71K7MS7oZwxGuadzgQfNZnFx6MzOLXRmJeHgQBAEAQBAEAQBAEBKWfd+YjUwwyG+s/ut88z0BVsKJy7IthTOXZFrsu5sJlDGPaO3aM8NT1y4LXDFive6muGNFe91LIxgaAGgADQDIDotSWjT2PSAIAgCAIAgCAIAQgCAIAgCAIAgCAIAgMcaC14o9rXDc4AjwK8aT6M8aT7kLN3Sln6Ncw/MPuNR4BUSxq38imWNB/IiJm4x/hxgeDm08x+SpeG/BlLxPJkdGuhMt0DHfRcP7qKt4tiK3jWI1X3cmhrBd0LT7Coegs8iHoLPIxGw5j/0xPuleehs8jz0U/I9NsGZP8F/UU9qehs8j30M/Izw7rTR/hU5uZ+dVJY9j8D1Y9j8DegXJjH03w2jhicfCgHmrFiT8WixYsvFkpK3IhD9ZEe/gKNHvPmrY4kV3ZbHFj4sm5Gx4EH9XDaDvObvvOqVfGqEeyL41Qj2RvqwmEAQBAEAQBAEAQBAEAQBAEAQBAEAQBAEAQBAEAQBAEAQBAEAQBAEAQBAEAQBAEAQBAEAQBAEAQBAEAQBAEAQBAEAQBAEAQBAEAQBAEAQBAEAQBAEAQBAEAQBAEB//2Q==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data:image/jpeg;base64,/9j/4AAQSkZJRgABAQAAAQABAAD/2wCEAAkGBxQSEhMUERQUFhQWGBgXGRgWGBcZFxgaGRUXFxgcGxYYKCggGhslHBUVITEhJSkrLzouFx8zODMsNyguMCsBCgoKDg0OGxAQGywmICQtLCwvLyw0LCw0LCwsLDQsLCwsLCwsLCwsLCwsLCwsLCwsLCwsLCwsLCwsLCwsLCwsLP/AABEIAMkA+wMBEQACEQEDEQH/xAAbAAEAAgMBAQAAAAAAAAAAAAAABQYDBAcCAf/EAEUQAAECAwUFBAQKCQQDAAAAAAEAAgMEEQUGEiExQVFhcYETIpGhMlKxwQcjQmJyc4KSstEUMzQ1Q6KzwvAkY9LhFlPx/8QAGQEBAAMBAQAAAAAAAAAAAAAAAAIDBAUB/8QALxEAAgICAQICCQUBAQEAAAAAAAECAwQREiExQVETFCIyM2FxgfBCkaGxwVLRI//aAAwDAQACEQMRAD8A7igCAIAgCAIAgCAIAgCAIAgCAIAgCAIAgCAIAgCAIAgCAIAgCAIAgCAIAgCAIAgCAIAgCAIAgCAIDFHmWMFXva0fOIHtXjkl3Z45JdyOjXklW6xmn6NXfhBVTvrXiVu+teJqvvhLDQvPJp99FH1qsh6zWYjfWX9WL91v5rz1uHzPPWofM9NvnLnZEHNo9xT1qHzPfWoGxDvZKn+IRzY/20Ulk1vxPVkV+ZvQLXgP9GNDJ3YhXwOasVsH2aLFZB9mboUyYQBAEAQBAEAQBAEAQBAEAQBAEAQBAEAQBAEBo2ja8GB+teAfV1d90Z9VXO2MO7ITsjDuysz9+DpAh/aif8W/ms08v/lfuZZZf/KIGbt+YielFcBub3R/LmeqzyunLuyiV05eJGk1NTmd+1VFR8QBAEAQBAEBnlpyJD/Vve36LiB4aFSjOUezJRlKPZk3JXxjs9PDEHEYXeLcvIq+OVNd+pfHJmu/UsVn3vgRKB9YTvnej94e+i0wyYS79DRDJg+/Qn2PBAIIIOhGYPVaN7NHc9IAgCAIAgCAIAgCAIAgCAIAgCAIDRtS1oUu2sV1DsaM3HkPfoq52RgupCdkYLqUq1r2xYtRC+KZw9M83bOnisNmTKXRdDFZkyl26FeJrmdSs5mPiAIAgCAIAgCAIAgCAIAgNyzrTiwDWE8t3jVp5tOXXVThZKHusnCyUOzLlY98IcSjY4EN3rfIPX5PXLitteVGXSXQ215KfSXQswK1Gk+oAgCAIAgCAIAgCAIAgCAICq3hvYIdYcvRz9C/VreXrHy56LJdkqPSPcy25CXSPcpEeM57i57i5x1JNSsLbb2zC229s2LMs2JMOLYQBIFTUgZVpt5hShXKfYlCDm9I82jIPgPwRAA6gORrka7ehXk4OD0xODg9MzWZY0WYDjCaCGkA1IGZ5qUKZTW0ewqlPsakzAdDe5jxRzSQeYUGmnpkZRcXpkhIXejxmCJDaC01oS4DQ0OXMFWQonJbROFM5LaIshVFZ8Q8CA9wYeJzWjVxA8TRepbej1LZKWzd+JLNa57mEOdh7pNa0J2gblbZS61tltlLgtsiFSUhAEAQBAEBM2HeKJLkN9OH6hOn0Ts5ae1XVXyh08C6q6UOngdCs20IcdgfCdUbRtB3EbCujCcZraOhCamto2lMmEAQBAEAQBAEAQBAEBRb0XnL6woBozRzxq7g0+rx28tcF+Rv2Y9jDffv2YlUWQyBATVz5jBNQ9zqsPUVH8war8aWrPqXUS1YiW+EKX70GJvDmHp3m+1ysy49Uy/Lj2ZM3NlezlWHa8l565N/lDVpx48a1+5bjR1D6lYv1K4JjHsiNB6t7p8g3xWPKjqe/MzZUdT35loZ/ppDcWwq/bcP+Tlrl/8AOr7GqPsVfY5s1ugGZ0AGq5hzCflboTLxUhjOD3Gvg0Gi0RxbGaI402a1p3cjwGlzmhzRq5hqBzBoacaKE6JwW2RnROK2yLhRC1zXDUEEV0qDVVp6e0VJ6LVfadJZAhvLTEp2j8Pog4aCmuWbvBasqXaL7mvJl7KT79yJhXdjuhCK0NLSAQAe8amgy3qpUTceSKVRNx5IWnd2LLwxEiGHQkCgcS6p6U2HbsSyiUFtidEoR2zVsyyoswSITa01JyaOZ92qhCqU+xCFcp9iXdcuYArihHgHOr5torvVJ/Iu9Vn8iCnJR8JxZEaWuGw+0HQjiFnlFxemUSi4vTMC8IhAbdm2g+A8Phmh2jY4biNoUoTcHtE4TcHtHSrFtZkyzEzIjJzTq0+8biupVarFtHSrsU1tEgrCwIAgCAIAgCAIAgKVfK36ky8I5aRHDb8we/w3rDk3foj9zFkXfoX3KesZjCAIDJLRix7XjVrg77pB9y9jLi0z1PT2dFvZJ9vLgMzONhb9ohnsfVdLIhzjpea/8OjfHnDofbwT4lYMLDkMcNv2GkF38radV7dZ6NL6/wAC2fo4LXyPF67N7dsEjOkVoP0HkNd/ao318uP1/gXw5pfUw38mMMuG+u8Do3ve0NUcuWoa8zzJeoa8yLuDZ4c58Zwrgo1vAkVJ50oOpVeJBdZFOLBNuTJa2nzznkS7Q2GNHVhlzt572g6K2x3N+z2+xdY7W/Y7G3YMSaILZtg0yeCzPeCGnXjRTqdmtTRKp2dpoo155AQJh7WijTRzRuB2cqgrBdDhNpGK+CjPSIslVFJ06wImGThOOjYdfAErq1vVSfyOpT8NFCtG1400WteQe9VrQAAC7IDLXrvK50rJ2NJmCdsrOjOgiWdLy+CWYHuaKAEgAk6ucTTifJdJpwhqCOgo8IaiiDhOtQOxENcPVJhBvKozHis69YT3/wCFC9Y3v/wkL1SIjSpe5uF8NuMaEtoKvbUa5V6gKzIhyhvxRZdHlXt9+5zhc05oQBAbdmWg+BEESGcxqNjhtB4KUJuD2icJuD2jp9mT7I8NsRmh1G1p2g8V1YTU47R04TU1tG2pkwgCAIAgCAICEvXbH6PCo0/GPqG8Btd0r4kKi+3hHp3ZRfbwj07s5suYc0+IAgCAIDqN2JjtJWCdzcJ+wcPuqutTLlBM6lEt1oq9/wCaxRmQxoxtTzcfyaPFY8uW5a8jNly9pIs92JrtZaETqBhPNvd86A9VsplygmaaJcoIrPwgTFYsNnqtLurjT+zzWPLluSRmy5dUja+D2aFIsP5VQ8cRQNPhQeKsxJLTj9yWJLuj3bloT0GI7AMUMmrXNh4stxpoRpmlk7oy6dj22dsX07GOBO2k9heGCg2OaGuPJpz/AMyqvFO9rejxTva3orNrT0SNExRsntGGmHDShJoRvqSstk5Se5dzNZOUn7RpKBWdIs793D6l34Sumvgfb/Dp1/CX0OdQImFzXeqQfA1XNi9NM5qejqNoxoj4GOVILiA5tQCHDdntofJdWxycdwOpJtw3AqsO2rQc7CIbsW4wiPEnIcysitvb1r+DL6W7etfwLatCehtc2MG4HAtLmtBaQ4UPeGh5pbO6K1LsLJ3RWpFVWQyBAEAQE1da2P0eLRx+LfQO4bndNvDkFdRbwl17Mvot4S69jpa6h0ggCAIAgCA+E01QHK7etEzEZz/k+izg0aeOZ6rk22c5bOVbPnLZHqsrCAIAgCAn7BvMZaGYfZ4wXFwOPDSoApSh3V6rRVkOuOtbNFV/o1rRFWnOGNFfEIoXGtK1oKAAV20ACpnLlJyKpz5yciTu/eMyrHM7PGHOxelhoaAHYa6BW1ZDrWtbLKr/AEa1oj7XnzMRXRSMOKndrWgAA1y3V6quyfOTkV2T5y2a8rMuhvD4ZLXNzBH+Zjgoxk4vaIqTi9otspfjL42FU72HI/ZOniVsjmeaNccv/pGG0b6vcCILMFflONSOQ0B8VGeW2tRWjyeU37qKo5xJJJJJzJOpPNZDKfEPCxy96sEuIHZV7hZix7wRXDh46VWn1n2OGvDRpjkcY8dFcWYzE1Yd44ksMNA+HrhJpTfhds5Zq+rIlDp3RdVfKHTwJ11+WUyguruxCnj/ANK/1xeRo9bXkVy2rciTJGOgYNGDQcTvPFZbbZWPqZrLpT7kWqyoIAgCAIDoly7T7WDgce/Co3m35J8iOi6WNZyjp+B0cezlHT8CwrQaAgCAIAgIK+U92Us4D0ohwDkc3eQI6qjJnxh9SjInxh9Tm65hzQgCAIAgCAIAgCAIAgCAIAgCAIAgCAIAgCAIAgCAICYupPdlMsr6L+4ftafzYfNXY8+M18+hdRPjNHTV1DphAEAQBAUO/wDM1jQ2bGMr1cfyaPFc/LluSRgypbkkVZZTKEAQBeAtcxdeG2V7cPiYuzD6d2lS0GmlaZrZPHjGHLZrePH0fLfhsqiyGQIAgCAIAgCAIAgCAIAgLRZd1mxZdsYxHAkONKCmRI16LXHGUoctmqvHU48tlXCxmUL0BAEAQBAEB9B3aoDrlnzHaQob/Wa13iKldiEuUUzrwlyimbCkSCAIAgOX3pi4puMdzg37rQPcuVe92M5d73YyKVRUEAQBeA6a6WdFkWsZTE6CwCuQzYNV1pRcq9LyOmk3VpeX+ERBuM3D34rsXzQAPOpKoWGtdWVLEWurK5btjPlXhriHNdm1wyrTUEbCKjxWW2p1vTM1tTrZ8sWxoky4hlA0ek46D8zw9i9qplY+h5XU5voWdtxodM4r67wGgeGftWr1OPmavVI+ZA27duJLDFXHD9YChG7ENnP2LNbRKvr4FFtDh17o+3dsD9KDz2mDCQPRrWo5he00ekW9imn0m+pJG57WQnxI0UjCHOo0DICtK11JyyG+maseKoxbky31ZJNyZX7IsuJMPwwxpm5x9Fo4/kqK6pWPSM1dbm9ItUO4zKd6K8ngGgeBr7VqWHHxZrWIvFkPbl14kBpe09pDGppRzeJG0cQqbcdwW11RTbjuC2uqK+s5nM8jA7SJDZWmNzW11pUgVp1UoR5SSJRW2kdQs2z+xgNg4q0DhipTUk6dV1Yw4w4nUrhwjxOd29ZH6NFbDDi+rQ6uGhzc4Upnu81zLa+EuPc51tXo3ombMuW5zQ6O/BX5LQC4cycgeGa0QxG17TLoYra3JmWeuRQVgxKn1XgZ/aGngksTp7LJSxP+WVKPBcxxa8FrmmhB1CxtNPTMbTT0zGh4EAQBAdKubFxSkP5pc3wcaeRC6eM91o6WO91om1eXhAEAQHJ7aP8AqI/1sT8ZXIt99/VnJs99/U0lAgEAQBeA6gyZ7KSbEGZbAa4cxDFPNdaUuNe/kdSMuNSfy/wpNjWvG/SYZdEe7G9rXAk0IcQD3dNuSw1Wy9ItvuYa7Zc02yxfCCPiYZ/3P7HfkFozPdX1NOV7i+pKXelezlIYZQOcwPqRXvPGKp36joFdVHjWkvItpjqtaIaNdOM52N02S7WuF1Ryo7LoqHjTb3y/P3KXjzb25fn7lhlpR3Y9lHcIhILS6lMQOWYzzptWlRbjxl1NEYvjqXUgLhQ8ImGn5LwPCoWfE6Rf1M+KtckQN6517pmK3E7C2jQ2ppQAVy51KzXzbm+pRkTbm0W650sGSrCNX1cTvzIHkAtuPHVaNeNHUPqR83daPFeXvmiTWvouAH0RiyCrePOT25fn7kJY85Pbl+fuT1lyj2Q8EaJ2pzGIihLdzqk125rRCLUdSey+uLitSezmNowOzixGDRr3NHIOIHlRcmS1Jo5k48ZNGBjiCCCQRmCMiDvB2LxPRA6Vd6K50kxznOLsL8yST6TtpzXUrb9En8jp0NutNlXuYwxpkPiuc8w2FwLiXGtQBruxOPNZcVcp7fgZcf2p7fgb19rZiMeIMNxYMIc4tNCSSaCozAy2b1LJtkpcUWZNsk+KNO6VtxRHbDe9z2PqO8S4g0JBBOeylOKjj2y5cW+5XRbLlpvubPwgyoDoUQauq13GlC32nyXuXHTTJ5ce0ioLIYwgCAIDoNwj/pjwiO9jV0cX3PudDF9z7lkWk0hAEAQHKrwMwzMcf7jj4mvvXJuWps5Vq1NkeqysIAgC8B0id/dx+ob+ALqW/Cf0Ok/g/b/ChWR+vgfWw/xtXPq9+P1Rgh7y+qLl8IP6iH9aPwPWzM91fU25fuL6mxdqbbMSgh4iHNb2bsJo4ZUa4HlQ13gqdUlZXr7HtElOvj9iEi2BPh1GxXuHrdq4DqCajzVDpu33/kpdN2+j/k92rYszBhdp+lOOEVcC97c9zTXvbs6e5LKrIR5cv7E6pxjvkbXwemrY5OuJvsKsxPdf1JYniVq8f7VH+mVkt99/Uz3/ABGW65c82JL9iT3mVBFaEtJJBHKtOg3rbjzUocfI140048fIi5qwJ5riGRnvbXJ3auBpxBOvKqpdNyfR/wAlUqbU+j/k9zlgzMOF2hmnVaCXAxHhoHB1c+oC9nTZGO+X8s9dNijvkVJ7ySSSSTmSTUnmSsfcyN7PKHh0m7X7Cz6L/wATl1KvhL6HSx/hL7/2U66doiBHaXmjXDATurQg+IHiVhx7FCfXxMdE1CW2Wm9N3TMFsSEQHgYSHaOGZGY0OZ8eC1X0Ob5Lua76efVdzWu1dZ8KIIsYtq2uFrTXMilSeROS8ox3F8pEKcdxlykRt+bRESK2G01EOtSPWNKjoB5ncqcqalLS8CvKnt8V4FZWYyhAEAQHRbjMpKg73uPnT3LpYq/+Z0cZf/MsC0GgIAgCA5xfWBhmnH12td5Yf7VzMlas+pzslasIFUGcIAgCAlYl4I7oXZFwwYQymEVoBTVWu+bjxZd6afHj4EdAiljmubq0hw5g1HsVaentFSens3rTtyNMNDYpBAOIUaBnQjZzKnO2U1plk7ZTWmacpNPhOD4bi1w2j2EaEcCoRk4vaIRk4vaJxl85kClIR4lpr5EDyWj1qz5F/rU/kRdpWrFjkdq8kDQDJo6D2nNUzslP3mVTslPuerMtmLLhwhEAOIJqAdOa9hbKC0hC2UOxqTUw6I9z3+k41OzPkoSbb2yMpOT2z5Lx3McHMcWuGhGRSMnF7R4m09onoV8pkCh7N3EtNf5SB5K9ZVnyL1lTXkRtp21GmMoj+7rhAo3w29aqudsp92VztlPuR6rKwgJWUvDHhwxDY5oYAQBhB1JJz6lXK+ajxRdG6cVpEUqSkl7NvHHgNDWuDmjRrxUDkciBwqroXzgtIuhfOC0jJO3qmIgw4msB17MUPiSSOlF7LInJa/o9lkTa0QioKAgCAIAgOpXbgYJWC35od97vf3Lq0rVaR1aVqCRJq0sCAIAgKl8IEpVkOKPkktPJ2Y8xT7Sx5ceikZMuPRSKOsJhCAIAgCAIAgCAIAgCAIAgCAIAgCAIAgCAIAgCAIAgNiz5UxYrIY+W4DkNp6Cp6KUI8pJEoR5SSOuNFBQaBdg659QBAEAQGracmI0J8M/KFK7jqD0IB6KE48ouJGceUWjk8WGWktcKOaSCNxBoVyGtPTOS1p6Z4Q8CAIAgCAkruSrIszDhxBVrsVRUjRjiMxnqAraIqU9MsqipTSf50JC+Nlwpd0IQW4cQdXvONaFtPSJ3lTya4wa4luRXGGuJXVnMwQBAEAQF2kLvy7pMRXMJf2ZdXE/UA50rRblRD0XLXXRuhTB17aKSFhMIQBAHLwF2vDd+XhSz4kNhDxhocTzq9oORNNCVvvohCDaX5s3W0wjBtIpKwmEIAgCAIAgLbcGz6vfGIyb3G8z6R6Cg+0VrxIdXI14sOvIvC3m4IAgCAIAgKNfqysLhHaO66gfwdsPUZcxxWDKr0+aMOTXp8kVNZDIEAQBAEBM3Q/bIP2/6T1fjfERdR8RfngXS27DbMvhuiOIYwOqBkTWh1Ogy/wDi22UqbTfgbbalNrfgake6Ms9nxdWnY4OLh4EkEcqKDxa2uhF41bXQok5LOhRHQ3ek00NPdz16rnyi09MwSi4vTLZY9z24Q+ZJBpXADQAfOdv5U6rZXirW5muvGWtzNz/xqSigiE7MbWRMRHMElT9Xql7v9k/QVS7f2VG27IfLPwuzac2uGjhy2EZVHFY7a3W9MyW1Ot6ZeLL/AHe36l34St8fg/b/AA3VfCX0KrdKx4cyYgiYu6GkYTTXFX2BZMeqNm9/IyUVqbeyeh3NgNc5z3OLMsLa0oKCuJ23OulFoWLBPb7F6xYJ7fY9Tlz4D2/EksOw4i5p51rlyKSxYNez0PZY0GvZKLPSzoTnseKObkf+uBGa58ouLaZhlFxemdFvb+xReTP6jF08r4b+39nRu+Ezmq5hzAgCAIAgM0rLuiPaxgq5xoP83DXovYxcnpEoxcnpHVbNkmwYTIbdGjXedSepqV14QUIqKOrCKjHSNpSJBAEAQBAEBVL82rhYIDfSfQu4NrkOZI8BxWTKs0uCMmTZpcUUVYDCEAQBAEBM3Q/bIP2/6T1fjfERdR8RfngTnwhTLg2FDB7rsTnDfhw0rwzPkrsyT6I0ZcmkkePg7in49uwYHAbicQPjQeCYb6NEcR90YZiCH2tQ6Ymnq2AHDzaFHW8n88jyS3kfnkWi27OZHaGRIjmNrWjS0Yt1ag1AWq2tTWmzVZBTWmyKlbrQIb2vZGihzTUHFD/46cFXHHhF7TZUseCe02er8Na6WrUEsc0ihFczhPt8l5lJOGz3J04GxZf7vb9S78JU4/B+3+EqvhL6EL8HfpR/os9rlTh/q+3+mfE7sj76TjnzLmEnDDoGjZm0OJpvz8FTkybm15EMmTc9eRmuLOObH7ME4HgkjYCBUHgcqdVPEk+XHwPcaTU9eZ7+EKEBFY4auYQfsnL2+S8zF7W/kSy11TLFe39ii8mf1GLVlfDf2/s0XfCZzVcw5gQBAEAQF/ubYfZN7WIPjHjIHVrfzP8Am1dDGp4rk+50MeriuT7lmWo0hAEAQBAEBq2lOtgQ3RH6NGm0nYBxJUZzUI7ZGclGO2cqnJl0V7ojzVzjU/kOAFB0XIlJye2cqUnJ7ZhXhEIAgCAICZuh+2Qft/0nq/G+Ii6j4i/PAlvhD9KByf7WqzM7ouy/0/cfB56Ufkz2uUsP9X2/08xO7NG35swrRfEGZY6Gabx2TKjqKhVWT4XuX52IWy43b+hZ7SkIVoQWOY7MZtdStK0xNc3oKjgFqsrjdFNM1TjG6O0REncbvVixAWjYwZnqdFVHD6+0ymOJ16sg7xWZDl4mCHEx7SCBVm4EjIk8gs91cYS0mU3Vxg9Jl0sv93t+pd+ErdH4P2/w21fCX0IX4O/Sj/RZ7XKnD/V9v9M+J3ZK2/dpsy7Gx+CIKB2VQaDKo2GhGe6istx1N7T6l1tCse0+p7sC7zJXE9z8T6UxUwta3U08Myd2xSqpVfVs9qoVfVsqN5bREzMdw9wUY0nQ55u5VPgAsVs/SWdPoZL5859Cctm67Icu5zYkQuY3EcTqtdTUU2cFfbQow2my+zHSg3spSxGEIAgCAt90ruYsMeMMtWNO3c4jduHXnsx6P1SNlFH6pF2W42hAEAQBAEAQHPr6Wv2sTsmHuQznxfofDMeK52TbylxXZHPybOUuK7IrazGYIAgPWA0xUNK0rTKu6u9NeJ7rxPKHgQGSBGcxwcxxa4aEGhFRTXkSvU2ntHqbT2j3NTkSJTtHufTTESaV1pXkkpOXdnspOXdiVnIkOvZvcyuuEkVppWnMr2M5R7MRk49meI8Zz3Fz3FzjqSak0FNeQC8bbe2eNtvbMkpORIRrDe5h24TSvMaHqvYzlHsz2MnHszbjW/MuFDGfThRp8WgFSd1j8SbusfiRqrKjaZaUYNwCLEDaUwhxpTdTcp+klrWyasklrZZPg79KPyZ7XLVh/q+3+mjE7s0bxz0SFOxjCe5hOCtDkfi2ajQqq2co2y4v80RunKNj0yLnbWjRRSJEc4bsgOoFAVVKycu7KpWTl0bNJQKzdmLVjPYIb4jnMFMjw0qdT1U5WTktNk3ZJrTfQ0lAgEB9ArkMycgBqUBdLt3UpSJMjPVsPdxdx4eO4bacbXtT/Y204+val+xcFtNgQBAEAQBAEBC3rtf9Hg0afjH1a3hvd0r4kKi+3hHp3ZTfZwj07s5ouYcw9woTnnCxpc7c0EnwCJN9EepN9EWCz7nx4mcSkJvHvO+6PeQtMMWb79DRDGm+/Qstn3Ul4WZb2jt78x93TxqtUMaEfmaYY8I/Ml48qx7Cx7QWEUwkZf8ASucU1plzimtMpVt3Pcyrper2+ofTHI/KHnzWG3Fa6wMVmM11iVZzSCQQQRkQciOYWQyHxAEAQBAEAQBAEBsSk9EhV7J7mVpWhpWmntKlGco9mSjOUezPExHdEcXPcXOOpOpoKDyAXjbb2zxybe2Yl4eBAEAQEhZVjxZg/Ft7u1xyaOu08BVWV1Sn2LIVSn2L5Yd3Ycv3vTieuRp9EfJ9vFdCqiMOvib6qYw6+JMq4uCAIAgCAIAgPEWKGtLnGjWgkk6ADMrxtJbZ43pbZQZuQmZ6MYgYWs0aYndAaNMtTXXIHMrnyhZdLeunzMEoWWy3roS9n3KhtzjOLzuHdb+Z8QroYkV7z2XQxYr3upY5SUZCGGGxrR80AeO9aYxUeiRojFR6JGdSJBAEAQEfaljQZgfGN72xwycOu3kahVzqjPuiudUZ9yo2lcyKypgkRBuNGv8API+I5LHPFkvd6mSeLJe71K7MS7oZwxGuadzgQfNZnFx6MzOLXRmJeHgQBAEAQBAEAQBAEBKWfd+YjUwwyG+s/ut88z0BVsKJy7IthTOXZFrsu5sJlDGPaO3aM8NT1y4LXDFive6muGNFe91LIxgaAGgADQDIDotSWjT2PSAIAgCAIAgCAIAQgCAIAgCAIAgCAIAgMcaC14o9rXDc4AjwK8aT6M8aT7kLN3Sln6Ncw/MPuNR4BUSxq38imWNB/IiJm4x/hxgeDm08x+SpeG/BlLxPJkdGuhMt0DHfRcP7qKt4tiK3jWI1X3cmhrBd0LT7Coegs8iHoLPIxGw5j/0xPuleehs8jz0U/I9NsGZP8F/UU9qehs8j30M/Izw7rTR/hU5uZ+dVJY9j8D1Y9j8DegXJjH03w2jhicfCgHmrFiT8WixYsvFkpK3IhD9ZEe/gKNHvPmrY4kV3ZbHFj4sm5Gx4EH9XDaDvObvvOqVfGqEeyL41Qj2RvqwmEAQBAEAQBAEAQBAEAQBAEAQBAEAQBAEAQBAEAQBAEAQBAEAQBAEAQBAEAQBAEAQBAEAQBAEAQBAEAQBAEAQBAEAQBAEAQBAEAQBAEAQBAEAQBAEAQBAEAQBAEB//2Q=="/>
          <p:cNvSpPr>
            <a:spLocks noChangeAspect="1" noChangeArrowheads="1"/>
          </p:cNvSpPr>
          <p:nvPr/>
        </p:nvSpPr>
        <p:spPr bwMode="auto">
          <a:xfrm>
            <a:off x="230981" y="168834"/>
            <a:ext cx="65720" cy="6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63066-7624-4328-ABA5-ABB77809E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429206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452" y="1921740"/>
            <a:ext cx="7696200" cy="3362142"/>
          </a:xfrm>
        </p:spPr>
        <p:txBody>
          <a:bodyPr/>
          <a:lstStyle/>
          <a:p>
            <a:r>
              <a:rPr lang="en-US" sz="2800" u="sng" dirty="0"/>
              <a:t>Practice Runs Training 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884738" y="2552412"/>
            <a:ext cx="7696200" cy="1928301"/>
          </a:xfrm>
        </p:spPr>
        <p:txBody>
          <a:bodyPr>
            <a:noAutofit/>
          </a:bodyPr>
          <a:lstStyle/>
          <a:p>
            <a:pPr marL="457200" indent="-4572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/>
              <a:t>Defining practice runs</a:t>
            </a:r>
          </a:p>
          <a:p>
            <a:pPr marL="457200" indent="-4572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/>
              <a:t>Purpose of a practice run</a:t>
            </a:r>
          </a:p>
          <a:p>
            <a:pPr marL="457200" indent="-4572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/>
              <a:t>Allowed practice runs</a:t>
            </a:r>
          </a:p>
          <a:p>
            <a:pPr marL="457200" indent="-4572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/>
              <a:t>IRB determinations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E30929-5F17-4421-8C76-5D72B3126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77971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904" y="1878782"/>
            <a:ext cx="7696200" cy="3264718"/>
          </a:xfrm>
        </p:spPr>
        <p:txBody>
          <a:bodyPr/>
          <a:lstStyle/>
          <a:p>
            <a:r>
              <a:rPr lang="en-US" sz="2800" dirty="0"/>
              <a:t>What is a Practice Run?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829506" y="2650602"/>
            <a:ext cx="7696200" cy="2289613"/>
          </a:xfrm>
        </p:spPr>
        <p:txBody>
          <a:bodyPr>
            <a:noAutofit/>
          </a:bodyPr>
          <a:lstStyle/>
          <a:p>
            <a:r>
              <a:rPr lang="en-US" dirty="0"/>
              <a:t>Practice Run (aka Dry Run or Walk Through):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Investigators and study staff who practice a study or conduct a ‘dry run’ to ensure feasibility 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Certain activities that the investigator intends to evaluate during a practice run </a:t>
            </a:r>
            <a:r>
              <a:rPr lang="en-US" u="sng" dirty="0">
                <a:solidFill>
                  <a:schemeClr val="bg1"/>
                </a:solidFill>
              </a:rPr>
              <a:t>may be prohibited by this policy</a:t>
            </a:r>
          </a:p>
          <a:p>
            <a:pPr lvl="1"/>
            <a:endParaRPr lang="en-US" u="sng" dirty="0"/>
          </a:p>
          <a:p>
            <a:pPr marL="342900" lvl="1" indent="0">
              <a:buNone/>
            </a:pPr>
            <a:endParaRPr lang="en-US" u="sng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AF2F50-56E2-40AC-8A71-A4193321C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606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663809" y="1840530"/>
            <a:ext cx="7696200" cy="2547362"/>
          </a:xfrm>
        </p:spPr>
        <p:txBody>
          <a:bodyPr>
            <a:noAutofit/>
          </a:bodyPr>
          <a:lstStyle/>
          <a:p>
            <a:r>
              <a:rPr lang="en-US" dirty="0"/>
              <a:t>Examples of </a:t>
            </a:r>
            <a:r>
              <a:rPr lang="en-US" b="1" dirty="0"/>
              <a:t>allowed</a:t>
            </a:r>
            <a:r>
              <a:rPr lang="en-US" dirty="0"/>
              <a:t> practice runs:</a:t>
            </a:r>
          </a:p>
          <a:p>
            <a:pPr lvl="1">
              <a:buClr>
                <a:srgbClr val="000000"/>
              </a:buClr>
            </a:pPr>
            <a:r>
              <a:rPr lang="en-US" dirty="0">
                <a:solidFill>
                  <a:schemeClr val="bg1"/>
                </a:solidFill>
              </a:rPr>
              <a:t>Practicing interactions (communication or interpersonal contact) between investigator and research personnel acting as a subject</a:t>
            </a:r>
          </a:p>
          <a:p>
            <a:pPr lvl="1">
              <a:buClr>
                <a:srgbClr val="000000"/>
              </a:buClr>
            </a:pPr>
            <a:r>
              <a:rPr lang="en-US" dirty="0">
                <a:solidFill>
                  <a:schemeClr val="bg1"/>
                </a:solidFill>
              </a:rPr>
              <a:t>Peer review of surveys</a:t>
            </a:r>
          </a:p>
          <a:p>
            <a:pPr lvl="1">
              <a:buClr>
                <a:srgbClr val="000000"/>
              </a:buClr>
            </a:pPr>
            <a:r>
              <a:rPr lang="en-US" dirty="0">
                <a:solidFill>
                  <a:schemeClr val="bg1"/>
                </a:solidFill>
              </a:rPr>
              <a:t>Research personnel practicing completing a survey prior to using the survey for data collection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4CDD1B-BD48-4BCD-951F-BD9DFC675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68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829505" y="1754614"/>
            <a:ext cx="7696200" cy="3437214"/>
          </a:xfrm>
        </p:spPr>
        <p:txBody>
          <a:bodyPr>
            <a:noAutofit/>
          </a:bodyPr>
          <a:lstStyle/>
          <a:p>
            <a:r>
              <a:rPr lang="en-US" sz="2400" dirty="0"/>
              <a:t>Examples of </a:t>
            </a:r>
            <a:r>
              <a:rPr lang="en-US" sz="2400" b="1" dirty="0"/>
              <a:t>allowed</a:t>
            </a:r>
            <a:r>
              <a:rPr lang="en-US" sz="2400" dirty="0"/>
              <a:t> practice runs:</a:t>
            </a:r>
          </a:p>
          <a:p>
            <a:endParaRPr lang="en-US" sz="2400" dirty="0"/>
          </a:p>
          <a:p>
            <a:pPr lvl="1">
              <a:buClr>
                <a:srgbClr val="000000"/>
              </a:buClr>
            </a:pPr>
            <a:r>
              <a:rPr lang="en-US" dirty="0">
                <a:solidFill>
                  <a:schemeClr val="bg1"/>
                </a:solidFill>
              </a:rPr>
              <a:t>Practicing the use of a sphygmomanometer, electronic oral or aural thermometer, or electrode placements for an exercise EKG or EEG placement</a:t>
            </a:r>
          </a:p>
          <a:p>
            <a:pPr lvl="1">
              <a:buClr>
                <a:srgbClr val="000000"/>
              </a:buClr>
            </a:pPr>
            <a:r>
              <a:rPr lang="en-US" dirty="0">
                <a:solidFill>
                  <a:schemeClr val="bg1"/>
                </a:solidFill>
              </a:rPr>
              <a:t>Practicing the collection of saliva samples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5913A-E9B0-4496-A66F-D28509390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268800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829505" y="1754614"/>
            <a:ext cx="7696200" cy="3437214"/>
          </a:xfrm>
        </p:spPr>
        <p:txBody>
          <a:bodyPr>
            <a:noAutofit/>
          </a:bodyPr>
          <a:lstStyle/>
          <a:p>
            <a:r>
              <a:rPr lang="en-US" sz="2400" dirty="0"/>
              <a:t>Examples of </a:t>
            </a:r>
            <a:r>
              <a:rPr lang="en-US" sz="2400" b="1" dirty="0"/>
              <a:t>allowed</a:t>
            </a:r>
            <a:r>
              <a:rPr lang="en-US" sz="2400" dirty="0"/>
              <a:t> practice runs:</a:t>
            </a:r>
          </a:p>
          <a:p>
            <a:pPr lvl="1">
              <a:buClr>
                <a:srgbClr val="000000"/>
              </a:buClr>
            </a:pPr>
            <a:r>
              <a:rPr lang="en-US" dirty="0">
                <a:solidFill>
                  <a:schemeClr val="bg1"/>
                </a:solidFill>
              </a:rPr>
              <a:t>Verifying clinical equipment/procedures (that carry no risk) for research sponsors to provide assurance of that the research can occur at Temple. </a:t>
            </a:r>
          </a:p>
          <a:p>
            <a:pPr lvl="2">
              <a:buClr>
                <a:srgbClr val="000000"/>
              </a:buClr>
            </a:pPr>
            <a:r>
              <a:rPr lang="en-US" dirty="0">
                <a:solidFill>
                  <a:schemeClr val="bg1"/>
                </a:solidFill>
              </a:rPr>
              <a:t>Examples include: EKG, spirometry, de-identified photographs, bp, </a:t>
            </a:r>
            <a:r>
              <a:rPr lang="en-US" dirty="0" err="1">
                <a:solidFill>
                  <a:schemeClr val="bg1"/>
                </a:solidFill>
              </a:rPr>
              <a:t>FeNO</a:t>
            </a:r>
            <a:r>
              <a:rPr lang="en-US" dirty="0">
                <a:solidFill>
                  <a:schemeClr val="bg1"/>
                </a:solidFill>
              </a:rPr>
              <a:t> test, 6-minute walk test.</a:t>
            </a:r>
          </a:p>
          <a:p>
            <a:pPr lvl="2">
              <a:buClr>
                <a:srgbClr val="000000"/>
              </a:buClr>
            </a:pPr>
            <a:r>
              <a:rPr lang="en-US" dirty="0">
                <a:solidFill>
                  <a:schemeClr val="bg1"/>
                </a:solidFill>
              </a:rPr>
              <a:t>Any data provided to sponsors must be de-identified.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5913A-E9B0-4496-A66F-D28509390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43442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817232" y="1736203"/>
            <a:ext cx="7696200" cy="2737606"/>
          </a:xfrm>
        </p:spPr>
        <p:txBody>
          <a:bodyPr>
            <a:noAutofit/>
          </a:bodyPr>
          <a:lstStyle/>
          <a:p>
            <a:r>
              <a:rPr lang="en-US" sz="2400" dirty="0"/>
              <a:t>Examples of </a:t>
            </a:r>
            <a:r>
              <a:rPr lang="en-US" sz="2400" b="1" dirty="0"/>
              <a:t>allowed</a:t>
            </a:r>
            <a:r>
              <a:rPr lang="en-US" sz="2400" dirty="0"/>
              <a:t> practice runs:</a:t>
            </a:r>
          </a:p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Practicing the use of consent forms among research personnel. </a:t>
            </a:r>
          </a:p>
          <a:p>
            <a:pPr lvl="2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i="1" u="sng" dirty="0">
                <a:solidFill>
                  <a:schemeClr val="bg1"/>
                </a:solidFill>
              </a:rPr>
              <a:t>Mock or fake consent forms must state “draft” or similar language that clearly indicates that the consent form is not IRB approved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DAAE68-5CBA-4F56-8E4E-E9623204E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451406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688357" y="1828255"/>
            <a:ext cx="7696200" cy="2860346"/>
          </a:xfrm>
        </p:spPr>
        <p:txBody>
          <a:bodyPr>
            <a:noAutofit/>
          </a:bodyPr>
          <a:lstStyle/>
          <a:p>
            <a:r>
              <a:rPr lang="en-US" dirty="0"/>
              <a:t>Examples of “</a:t>
            </a:r>
            <a:r>
              <a:rPr lang="en-US" u="sng" dirty="0"/>
              <a:t>P</a:t>
            </a:r>
            <a:r>
              <a:rPr lang="en-US" b="1" u="sng" dirty="0"/>
              <a:t>rohibited</a:t>
            </a:r>
            <a:r>
              <a:rPr lang="en-US" b="1" dirty="0"/>
              <a:t>” </a:t>
            </a:r>
            <a:r>
              <a:rPr lang="en-US" dirty="0"/>
              <a:t>(without explicit IRB approval)</a:t>
            </a:r>
            <a:r>
              <a:rPr lang="en-US" b="1" dirty="0"/>
              <a:t> </a:t>
            </a:r>
            <a:r>
              <a:rPr lang="en-US" dirty="0"/>
              <a:t>Practice Runs: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Blood draws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MRIs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Use of radiation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Use of an FDA-regulated drug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Cardiac stress test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1BE26D-73EE-48B8-800D-BE11B1E68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022610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946" y="1553525"/>
            <a:ext cx="7696200" cy="3736494"/>
          </a:xfrm>
        </p:spPr>
        <p:txBody>
          <a:bodyPr>
            <a:normAutofit/>
          </a:bodyPr>
          <a:lstStyle/>
          <a:p>
            <a:r>
              <a:rPr lang="en-US" sz="2800" dirty="0"/>
              <a:t>Purpose of a Practice Run</a:t>
            </a:r>
            <a:r>
              <a:rPr lang="en-US" sz="2400" dirty="0"/>
              <a:t>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633124" y="2195443"/>
            <a:ext cx="8111975" cy="2948057"/>
          </a:xfrm>
        </p:spPr>
        <p:txBody>
          <a:bodyPr>
            <a:noAutofit/>
          </a:bodyPr>
          <a:lstStyle/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Refine the skills of each research staff member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Enhance protocol training and preparedness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Offer realistic representations of research experiences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Identify procedural strengths and weakness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Increase staff confidence in implementing procedures</a:t>
            </a:r>
          </a:p>
          <a:p>
            <a:pPr lvl="1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Allow realistic time estimates for procedures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FFA38E-F57F-4991-824B-B3A82BD94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8505" y="284805"/>
            <a:ext cx="1777923" cy="73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964332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7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2&quot;/&gt;&lt;elem&gt;&lt;m_nPartnerID val=&quot;530&quot;/&gt;&lt;m_nIndex val=&quot;6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272"/>
</p:tagLst>
</file>

<file path=ppt/theme/theme1.xml><?xml version="1.0" encoding="utf-8"?>
<a:theme xmlns:a="http://schemas.openxmlformats.org/drawingml/2006/main" name="2013 PPT Template">
  <a:themeElements>
    <a:clrScheme name="marketo">
      <a:dk1>
        <a:srgbClr val="755AA0"/>
      </a:dk1>
      <a:lt1>
        <a:srgbClr val="FFFFFF"/>
      </a:lt1>
      <a:dk2>
        <a:srgbClr val="45555F"/>
      </a:dk2>
      <a:lt2>
        <a:srgbClr val="808080"/>
      </a:lt2>
      <a:accent1>
        <a:srgbClr val="716FB3"/>
      </a:accent1>
      <a:accent2>
        <a:srgbClr val="FF8000"/>
      </a:accent2>
      <a:accent3>
        <a:srgbClr val="FFFFFF"/>
      </a:accent3>
      <a:accent4>
        <a:srgbClr val="181818"/>
      </a:accent4>
      <a:accent5>
        <a:srgbClr val="BBBBD6"/>
      </a:accent5>
      <a:accent6>
        <a:srgbClr val="E77300"/>
      </a:accent6>
      <a:hlink>
        <a:srgbClr val="716FB3"/>
      </a:hlink>
      <a:folHlink>
        <a:srgbClr val="716FB3"/>
      </a:folHlink>
    </a:clrScheme>
    <a:fontScheme name="Blank Presentation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 vert="horz" wrap="square" lIns="91419" tIns="45710" rIns="91419" bIns="45710" numCol="1" anchor="t" anchorCtr="0" compatLnSpc="1">
        <a:prstTxWarp prst="textNoShape">
          <a:avLst/>
        </a:prstTxWarp>
      </a:bodyPr>
      <a:lstStyle>
        <a:defPPr>
          <a:defRPr sz="3600" b="1" kern="0" dirty="0">
            <a:solidFill>
              <a:srgbClr val="8C70C9"/>
            </a:solidFill>
            <a:latin typeface="Trebuchet MS"/>
            <a:ea typeface="ＭＳ Ｐゴシック" pitchFamily="-106" charset="-128"/>
            <a:cs typeface="Trebuchet MS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13 PPT Template">
  <a:themeElements>
    <a:clrScheme name="Marketo">
      <a:dk1>
        <a:srgbClr val="1E1E1E"/>
      </a:dk1>
      <a:lt1>
        <a:srgbClr val="FFFFFF"/>
      </a:lt1>
      <a:dk2>
        <a:srgbClr val="45555F"/>
      </a:dk2>
      <a:lt2>
        <a:srgbClr val="808080"/>
      </a:lt2>
      <a:accent1>
        <a:srgbClr val="716FB3"/>
      </a:accent1>
      <a:accent2>
        <a:srgbClr val="FF8000"/>
      </a:accent2>
      <a:accent3>
        <a:srgbClr val="FFFFFF"/>
      </a:accent3>
      <a:accent4>
        <a:srgbClr val="181818"/>
      </a:accent4>
      <a:accent5>
        <a:srgbClr val="BBBBD6"/>
      </a:accent5>
      <a:accent6>
        <a:srgbClr val="E77300"/>
      </a:accent6>
      <a:hlink>
        <a:srgbClr val="716FB3"/>
      </a:hlink>
      <a:folHlink>
        <a:srgbClr val="716FB3"/>
      </a:folHlink>
    </a:clrScheme>
    <a:fontScheme name="Blank Presentation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17080</TotalTime>
  <Words>396</Words>
  <Application>Microsoft Office PowerPoint</Application>
  <PresentationFormat>On-screen Show (16:9)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Trebuchet MS</vt:lpstr>
      <vt:lpstr>Wingdings</vt:lpstr>
      <vt:lpstr>2013 PPT Template</vt:lpstr>
      <vt:lpstr>1_2013 PPT Template</vt:lpstr>
      <vt:lpstr>PRACTICE RUNS TRAINING </vt:lpstr>
      <vt:lpstr>Practice Runs Training Outline</vt:lpstr>
      <vt:lpstr>What is a Practice Run?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Purpose of a Practice Run: </vt:lpstr>
      <vt:lpstr>IRB Determinations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Danielle Schaumburg</dc:creator>
  <cp:lastModifiedBy>David M Comalli</cp:lastModifiedBy>
  <cp:revision>340</cp:revision>
  <cp:lastPrinted>2011-04-20T19:02:59Z</cp:lastPrinted>
  <dcterms:created xsi:type="dcterms:W3CDTF">2014-01-08T21:55:13Z</dcterms:created>
  <dcterms:modified xsi:type="dcterms:W3CDTF">2022-01-18T21:16:23Z</dcterms:modified>
</cp:coreProperties>
</file>