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 id="2147483922" r:id="rId2"/>
  </p:sldMasterIdLst>
  <p:notesMasterIdLst>
    <p:notesMasterId r:id="rId28"/>
  </p:notesMasterIdLst>
  <p:handoutMasterIdLst>
    <p:handoutMasterId r:id="rId29"/>
  </p:handoutMasterIdLst>
  <p:sldIdLst>
    <p:sldId id="419" r:id="rId3"/>
    <p:sldId id="424" r:id="rId4"/>
    <p:sldId id="442" r:id="rId5"/>
    <p:sldId id="443" r:id="rId6"/>
    <p:sldId id="444" r:id="rId7"/>
    <p:sldId id="446" r:id="rId8"/>
    <p:sldId id="445" r:id="rId9"/>
    <p:sldId id="447" r:id="rId10"/>
    <p:sldId id="425" r:id="rId11"/>
    <p:sldId id="449" r:id="rId12"/>
    <p:sldId id="426" r:id="rId13"/>
    <p:sldId id="427" r:id="rId14"/>
    <p:sldId id="428" r:id="rId15"/>
    <p:sldId id="430" r:id="rId16"/>
    <p:sldId id="429" r:id="rId17"/>
    <p:sldId id="432" r:id="rId18"/>
    <p:sldId id="433" r:id="rId19"/>
    <p:sldId id="434" r:id="rId20"/>
    <p:sldId id="435" r:id="rId21"/>
    <p:sldId id="436" r:id="rId22"/>
    <p:sldId id="437" r:id="rId23"/>
    <p:sldId id="450" r:id="rId24"/>
    <p:sldId id="439" r:id="rId25"/>
    <p:sldId id="440" r:id="rId26"/>
    <p:sldId id="441" r:id="rId27"/>
  </p:sldIdLst>
  <p:sldSz cx="9144000" cy="5143500" type="screen16x9"/>
  <p:notesSz cx="7010400" cy="9296400"/>
  <p:custDataLst>
    <p:tags r:id="rId30"/>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095"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191"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286"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382"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5478" algn="l" defTabSz="457095" rtl="0" eaLnBrk="1" latinLnBrk="0" hangingPunct="1">
      <a:defRPr sz="2400" kern="1200">
        <a:solidFill>
          <a:schemeClr val="tx1"/>
        </a:solidFill>
        <a:latin typeface="Arial" charset="0"/>
        <a:ea typeface="ＭＳ Ｐゴシック" charset="0"/>
        <a:cs typeface="ＭＳ Ｐゴシック" charset="0"/>
      </a:defRPr>
    </a:lvl6pPr>
    <a:lvl7pPr marL="2742573" algn="l" defTabSz="457095" rtl="0" eaLnBrk="1" latinLnBrk="0" hangingPunct="1">
      <a:defRPr sz="2400" kern="1200">
        <a:solidFill>
          <a:schemeClr val="tx1"/>
        </a:solidFill>
        <a:latin typeface="Arial" charset="0"/>
        <a:ea typeface="ＭＳ Ｐゴシック" charset="0"/>
        <a:cs typeface="ＭＳ Ｐゴシック" charset="0"/>
      </a:defRPr>
    </a:lvl7pPr>
    <a:lvl8pPr marL="3199668" algn="l" defTabSz="457095" rtl="0" eaLnBrk="1" latinLnBrk="0" hangingPunct="1">
      <a:defRPr sz="2400" kern="1200">
        <a:solidFill>
          <a:schemeClr val="tx1"/>
        </a:solidFill>
        <a:latin typeface="Arial" charset="0"/>
        <a:ea typeface="ＭＳ Ｐゴシック" charset="0"/>
        <a:cs typeface="ＭＳ Ｐゴシック" charset="0"/>
      </a:defRPr>
    </a:lvl8pPr>
    <a:lvl9pPr marL="3656764" algn="l" defTabSz="457095"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same Mish" initials="SM" lastIdx="58" clrIdx="0"/>
  <p:cmAuthor id="1" name="Serebral 360" initials="" lastIdx="0" clrIdx="1"/>
  <p:cmAuthor id="2" name="Elizabeth Funk" initials="EF"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E4C4D"/>
    <a:srgbClr val="941100"/>
    <a:srgbClr val="323E48"/>
    <a:srgbClr val="F58220"/>
    <a:srgbClr val="D5D6E5"/>
    <a:srgbClr val="1BA2DD"/>
    <a:srgbClr val="8C70C9"/>
    <a:srgbClr val="5A54A4"/>
    <a:srgbClr val="1E6F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93471" autoAdjust="0"/>
  </p:normalViewPr>
  <p:slideViewPr>
    <p:cSldViewPr snapToGrid="0">
      <p:cViewPr>
        <p:scale>
          <a:sx n="79" d="100"/>
          <a:sy n="79" d="100"/>
        </p:scale>
        <p:origin x="1445" y="518"/>
      </p:cViewPr>
      <p:guideLst>
        <p:guide orient="horz" pos="2160"/>
        <p:guide pos="2880"/>
        <p:guide orient="horz" pos="16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ea typeface="ＭＳ Ｐゴシック" pitchFamily="-106"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ea typeface="ＭＳ Ｐゴシック" pitchFamily="-106" charset="-128"/>
                <a:cs typeface="+mn-cs"/>
              </a:defRPr>
            </a:lvl1pPr>
          </a:lstStyle>
          <a:p>
            <a:pPr>
              <a:defRPr/>
            </a:pPr>
            <a:fld id="{B3E9587B-FC1C-9943-BE5D-F80E42BBE3B8}" type="datetimeFigureOut">
              <a:rPr lang="en-US"/>
              <a:pPr>
                <a:defRPr/>
              </a:pPr>
              <a:t>11/19/2020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ea typeface="ＭＳ Ｐゴシック" pitchFamily="-106"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ea typeface="ＭＳ Ｐゴシック" pitchFamily="-106" charset="-128"/>
                <a:cs typeface="+mn-cs"/>
              </a:defRPr>
            </a:lvl1pPr>
          </a:lstStyle>
          <a:p>
            <a:pPr>
              <a:defRPr/>
            </a:pPr>
            <a:fld id="{DF31553E-DF79-D648-A3A0-783B2E069BDA}" type="slidenum">
              <a:rPr lang="en-US"/>
              <a:pPr>
                <a:defRPr/>
              </a:pPr>
              <a:t>‹#›</a:t>
            </a:fld>
            <a:endParaRPr lang="en-US"/>
          </a:p>
        </p:txBody>
      </p:sp>
    </p:spTree>
    <p:extLst>
      <p:ext uri="{BB962C8B-B14F-4D97-AF65-F5344CB8AC3E}">
        <p14:creationId xmlns:p14="http://schemas.microsoft.com/office/powerpoint/2010/main" val="2784193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ea typeface="ＭＳ Ｐゴシック" pitchFamily="-106" charset="-128"/>
                <a:cs typeface="+mn-cs"/>
              </a:defRPr>
            </a:lvl1pPr>
          </a:lstStyle>
          <a:p>
            <a:pPr>
              <a:defRPr/>
            </a:pPr>
            <a:fld id="{013B1779-C3E4-D848-98B4-C950F7E9F94F}" type="slidenum">
              <a:rPr lang="en-US"/>
              <a:pPr>
                <a:defRPr/>
              </a:pPr>
              <a:t>‹#›</a:t>
            </a:fld>
            <a:endParaRPr lang="en-US"/>
          </a:p>
        </p:txBody>
      </p:sp>
    </p:spTree>
    <p:extLst>
      <p:ext uri="{BB962C8B-B14F-4D97-AF65-F5344CB8AC3E}">
        <p14:creationId xmlns:p14="http://schemas.microsoft.com/office/powerpoint/2010/main" val="723803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pitchFamily="-109" charset="-128"/>
      </a:defRPr>
    </a:lvl1pPr>
    <a:lvl2pPr marL="457095"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2pPr>
    <a:lvl3pPr marL="914191"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3pPr>
    <a:lvl4pPr marL="1371286"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382"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5478" algn="l" defTabSz="914191" rtl="0" eaLnBrk="1" latinLnBrk="0" hangingPunct="1">
      <a:defRPr sz="1200" kern="1200">
        <a:solidFill>
          <a:schemeClr val="tx1"/>
        </a:solidFill>
        <a:latin typeface="+mn-lt"/>
        <a:ea typeface="+mn-ea"/>
        <a:cs typeface="+mn-cs"/>
      </a:defRPr>
    </a:lvl6pPr>
    <a:lvl7pPr marL="2742573" algn="l" defTabSz="914191" rtl="0" eaLnBrk="1" latinLnBrk="0" hangingPunct="1">
      <a:defRPr sz="1200" kern="1200">
        <a:solidFill>
          <a:schemeClr val="tx1"/>
        </a:solidFill>
        <a:latin typeface="+mn-lt"/>
        <a:ea typeface="+mn-ea"/>
        <a:cs typeface="+mn-cs"/>
      </a:defRPr>
    </a:lvl7pPr>
    <a:lvl8pPr marL="3199668" algn="l" defTabSz="914191" rtl="0" eaLnBrk="1" latinLnBrk="0" hangingPunct="1">
      <a:defRPr sz="1200" kern="1200">
        <a:solidFill>
          <a:schemeClr val="tx1"/>
        </a:solidFill>
        <a:latin typeface="+mn-lt"/>
        <a:ea typeface="+mn-ea"/>
        <a:cs typeface="+mn-cs"/>
      </a:defRPr>
    </a:lvl8pPr>
    <a:lvl9pPr marL="3656764" algn="l" defTabSz="9141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B1779-C3E4-D848-98B4-C950F7E9F94F}" type="slidenum">
              <a:rPr lang="en-US" smtClean="0"/>
              <a:pPr>
                <a:defRPr/>
              </a:pPr>
              <a:t>1</a:t>
            </a:fld>
            <a:endParaRPr lang="en-US"/>
          </a:p>
        </p:txBody>
      </p:sp>
    </p:spTree>
    <p:extLst>
      <p:ext uri="{BB962C8B-B14F-4D97-AF65-F5344CB8AC3E}">
        <p14:creationId xmlns:p14="http://schemas.microsoft.com/office/powerpoint/2010/main" val="4253437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15</a:t>
            </a:fld>
            <a:endParaRPr lang="en-US"/>
          </a:p>
        </p:txBody>
      </p:sp>
    </p:spTree>
    <p:extLst>
      <p:ext uri="{BB962C8B-B14F-4D97-AF65-F5344CB8AC3E}">
        <p14:creationId xmlns:p14="http://schemas.microsoft.com/office/powerpoint/2010/main" val="3667982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16</a:t>
            </a:fld>
            <a:endParaRPr lang="en-US"/>
          </a:p>
        </p:txBody>
      </p:sp>
    </p:spTree>
    <p:extLst>
      <p:ext uri="{BB962C8B-B14F-4D97-AF65-F5344CB8AC3E}">
        <p14:creationId xmlns:p14="http://schemas.microsoft.com/office/powerpoint/2010/main" val="774791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17</a:t>
            </a:fld>
            <a:endParaRPr lang="en-US"/>
          </a:p>
        </p:txBody>
      </p:sp>
    </p:spTree>
    <p:extLst>
      <p:ext uri="{BB962C8B-B14F-4D97-AF65-F5344CB8AC3E}">
        <p14:creationId xmlns:p14="http://schemas.microsoft.com/office/powerpoint/2010/main" val="2595073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18</a:t>
            </a:fld>
            <a:endParaRPr lang="en-US"/>
          </a:p>
        </p:txBody>
      </p:sp>
    </p:spTree>
    <p:extLst>
      <p:ext uri="{BB962C8B-B14F-4D97-AF65-F5344CB8AC3E}">
        <p14:creationId xmlns:p14="http://schemas.microsoft.com/office/powerpoint/2010/main" val="2893915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B1779-C3E4-D848-98B4-C950F7E9F94F}" type="slidenum">
              <a:rPr lang="en-US" smtClean="0"/>
              <a:pPr>
                <a:defRPr/>
              </a:pPr>
              <a:t>19</a:t>
            </a:fld>
            <a:endParaRPr lang="en-US"/>
          </a:p>
        </p:txBody>
      </p:sp>
    </p:spTree>
    <p:extLst>
      <p:ext uri="{BB962C8B-B14F-4D97-AF65-F5344CB8AC3E}">
        <p14:creationId xmlns:p14="http://schemas.microsoft.com/office/powerpoint/2010/main" val="584001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20</a:t>
            </a:fld>
            <a:endParaRPr lang="en-US"/>
          </a:p>
        </p:txBody>
      </p:sp>
    </p:spTree>
    <p:extLst>
      <p:ext uri="{BB962C8B-B14F-4D97-AF65-F5344CB8AC3E}">
        <p14:creationId xmlns:p14="http://schemas.microsoft.com/office/powerpoint/2010/main" val="2612615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23</a:t>
            </a:fld>
            <a:endParaRPr lang="en-US"/>
          </a:p>
        </p:txBody>
      </p:sp>
    </p:spTree>
    <p:extLst>
      <p:ext uri="{BB962C8B-B14F-4D97-AF65-F5344CB8AC3E}">
        <p14:creationId xmlns:p14="http://schemas.microsoft.com/office/powerpoint/2010/main" val="2643393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24</a:t>
            </a:fld>
            <a:endParaRPr lang="en-US"/>
          </a:p>
        </p:txBody>
      </p:sp>
    </p:spTree>
    <p:extLst>
      <p:ext uri="{BB962C8B-B14F-4D97-AF65-F5344CB8AC3E}">
        <p14:creationId xmlns:p14="http://schemas.microsoft.com/office/powerpoint/2010/main" val="725237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25</a:t>
            </a:fld>
            <a:endParaRPr lang="en-US"/>
          </a:p>
        </p:txBody>
      </p:sp>
    </p:spTree>
    <p:extLst>
      <p:ext uri="{BB962C8B-B14F-4D97-AF65-F5344CB8AC3E}">
        <p14:creationId xmlns:p14="http://schemas.microsoft.com/office/powerpoint/2010/main" val="3150517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B1779-C3E4-D848-98B4-C950F7E9F94F}" type="slidenum">
              <a:rPr lang="en-US" smtClean="0"/>
              <a:pPr>
                <a:defRPr/>
              </a:pPr>
              <a:t>2</a:t>
            </a:fld>
            <a:endParaRPr lang="en-US"/>
          </a:p>
        </p:txBody>
      </p:sp>
    </p:spTree>
    <p:extLst>
      <p:ext uri="{BB962C8B-B14F-4D97-AF65-F5344CB8AC3E}">
        <p14:creationId xmlns:p14="http://schemas.microsoft.com/office/powerpoint/2010/main" val="88028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B1779-C3E4-D848-98B4-C950F7E9F94F}" type="slidenum">
              <a:rPr lang="en-US" smtClean="0"/>
              <a:pPr>
                <a:defRPr/>
              </a:pPr>
              <a:t>3</a:t>
            </a:fld>
            <a:endParaRPr lang="en-US"/>
          </a:p>
        </p:txBody>
      </p:sp>
    </p:spTree>
    <p:extLst>
      <p:ext uri="{BB962C8B-B14F-4D97-AF65-F5344CB8AC3E}">
        <p14:creationId xmlns:p14="http://schemas.microsoft.com/office/powerpoint/2010/main" val="3165547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9</a:t>
            </a:fld>
            <a:endParaRPr lang="en-US"/>
          </a:p>
        </p:txBody>
      </p:sp>
    </p:spTree>
    <p:extLst>
      <p:ext uri="{BB962C8B-B14F-4D97-AF65-F5344CB8AC3E}">
        <p14:creationId xmlns:p14="http://schemas.microsoft.com/office/powerpoint/2010/main" val="7847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10</a:t>
            </a:fld>
            <a:endParaRPr lang="en-US"/>
          </a:p>
        </p:txBody>
      </p:sp>
    </p:spTree>
    <p:extLst>
      <p:ext uri="{BB962C8B-B14F-4D97-AF65-F5344CB8AC3E}">
        <p14:creationId xmlns:p14="http://schemas.microsoft.com/office/powerpoint/2010/main" val="73665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11</a:t>
            </a:fld>
            <a:endParaRPr lang="en-US"/>
          </a:p>
        </p:txBody>
      </p:sp>
    </p:spTree>
    <p:extLst>
      <p:ext uri="{BB962C8B-B14F-4D97-AF65-F5344CB8AC3E}">
        <p14:creationId xmlns:p14="http://schemas.microsoft.com/office/powerpoint/2010/main" val="255358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12</a:t>
            </a:fld>
            <a:endParaRPr lang="en-US"/>
          </a:p>
        </p:txBody>
      </p:sp>
    </p:spTree>
    <p:extLst>
      <p:ext uri="{BB962C8B-B14F-4D97-AF65-F5344CB8AC3E}">
        <p14:creationId xmlns:p14="http://schemas.microsoft.com/office/powerpoint/2010/main" val="168622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13</a:t>
            </a:fld>
            <a:endParaRPr lang="en-US"/>
          </a:p>
        </p:txBody>
      </p:sp>
    </p:spTree>
    <p:extLst>
      <p:ext uri="{BB962C8B-B14F-4D97-AF65-F5344CB8AC3E}">
        <p14:creationId xmlns:p14="http://schemas.microsoft.com/office/powerpoint/2010/main" val="775267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14</a:t>
            </a:fld>
            <a:endParaRPr lang="en-US"/>
          </a:p>
        </p:txBody>
      </p:sp>
    </p:spTree>
    <p:extLst>
      <p:ext uri="{BB962C8B-B14F-4D97-AF65-F5344CB8AC3E}">
        <p14:creationId xmlns:p14="http://schemas.microsoft.com/office/powerpoint/2010/main" val="3329511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1701800"/>
            <a:ext cx="9144000" cy="2755900"/>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MS PGothic" pitchFamily="34" charset="-128"/>
            </a:endParaRPr>
          </a:p>
        </p:txBody>
      </p:sp>
      <p:sp>
        <p:nvSpPr>
          <p:cNvPr id="4098" name="Rectangle 2"/>
          <p:cNvSpPr>
            <a:spLocks noGrp="1" noChangeArrowheads="1"/>
          </p:cNvSpPr>
          <p:nvPr>
            <p:ph type="ctrTitle" hasCustomPrompt="1"/>
          </p:nvPr>
        </p:nvSpPr>
        <p:spPr>
          <a:xfrm>
            <a:off x="0" y="2084961"/>
            <a:ext cx="9144000" cy="457200"/>
          </a:xfrm>
        </p:spPr>
        <p:txBody>
          <a:bodyPr/>
          <a:lstStyle>
            <a:lvl1pPr algn="ctr">
              <a:defRPr sz="6600" b="1">
                <a:solidFill>
                  <a:schemeClr val="bg1"/>
                </a:solidFill>
                <a:effectLst>
                  <a:outerShdw blurRad="50800" dist="38100" dir="5400000" algn="t" rotWithShape="0">
                    <a:prstClr val="black">
                      <a:alpha val="40000"/>
                    </a:prstClr>
                  </a:outerShdw>
                </a:effectLst>
              </a:defRPr>
            </a:lvl1pPr>
          </a:lstStyle>
          <a:p>
            <a:r>
              <a:rPr lang="en-US" dirty="0"/>
              <a:t>Click Master </a:t>
            </a:r>
          </a:p>
        </p:txBody>
      </p:sp>
      <p:sp>
        <p:nvSpPr>
          <p:cNvPr id="4099" name="Rectangle 3"/>
          <p:cNvSpPr>
            <a:spLocks noGrp="1" noChangeArrowheads="1"/>
          </p:cNvSpPr>
          <p:nvPr>
            <p:ph type="subTitle" idx="1"/>
          </p:nvPr>
        </p:nvSpPr>
        <p:spPr>
          <a:xfrm>
            <a:off x="762000" y="2674469"/>
            <a:ext cx="7696200" cy="685800"/>
          </a:xfrm>
        </p:spPr>
        <p:txBody>
          <a:bodyPr/>
          <a:lstStyle>
            <a:lvl1pPr marL="0" indent="0" algn="ctr">
              <a:buFontTx/>
              <a:buNone/>
              <a:defRPr sz="7200">
                <a:solidFill>
                  <a:schemeClr val="bg1"/>
                </a:solidFill>
              </a:defRPr>
            </a:lvl1pPr>
          </a:lstStyle>
          <a:p>
            <a:r>
              <a:rPr lang="en-US" dirty="0"/>
              <a:t>Click</a:t>
            </a:r>
          </a:p>
        </p:txBody>
      </p:sp>
      <p:sp>
        <p:nvSpPr>
          <p:cNvPr id="6" name="Date Placeholder 4"/>
          <p:cNvSpPr>
            <a:spLocks noGrp="1" noChangeArrowheads="1"/>
          </p:cNvSpPr>
          <p:nvPr>
            <p:ph type="dt" sz="half" idx="10"/>
          </p:nvPr>
        </p:nvSpPr>
        <p:spPr bwMode="auto">
          <a:xfrm>
            <a:off x="762000" y="3818019"/>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sp>
        <p:nvSpPr>
          <p:cNvPr id="9" name="TextBox 16"/>
          <p:cNvSpPr txBox="1">
            <a:spLocks noChangeArrowheads="1"/>
          </p:cNvSpPr>
          <p:nvPr userDrawn="1"/>
        </p:nvSpPr>
        <p:spPr bwMode="auto">
          <a:xfrm>
            <a:off x="76200" y="4960145"/>
            <a:ext cx="2860626" cy="4616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a:solidFill>
                  <a:srgbClr val="FFFFFF"/>
                </a:solidFill>
                <a:latin typeface="Calibri" charset="0"/>
                <a:cs typeface="Calibri" charset="0"/>
              </a:rPr>
              <a:t>© 2015 Marketo, Inc. Marketo Proprietary and Confidential</a:t>
            </a:r>
          </a:p>
          <a:p>
            <a:pPr eaLnBrk="1" hangingPunct="1">
              <a:defRPr/>
            </a:pPr>
            <a:r>
              <a:rPr lang="en-US" sz="800" dirty="0">
                <a:solidFill>
                  <a:srgbClr val="FFFFFF"/>
                </a:solidFill>
                <a:latin typeface="Calibri" charset="0"/>
                <a:cs typeface="Calibri" charset="0"/>
              </a:rPr>
              <a:t> </a:t>
            </a:r>
          </a:p>
          <a:p>
            <a:pPr eaLnBrk="1" hangingPunct="1">
              <a:defRPr/>
            </a:pPr>
            <a:r>
              <a:rPr lang="en-US" sz="800" dirty="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a:cs typeface="+mn-cs"/>
            </a:endParaRPr>
          </a:p>
        </p:txBody>
      </p:sp>
      <p:sp>
        <p:nvSpPr>
          <p:cNvPr id="12" name="Text Box 8"/>
          <p:cNvSpPr txBox="1">
            <a:spLocks noChangeArrowheads="1"/>
          </p:cNvSpPr>
          <p:nvPr userDrawn="1"/>
        </p:nvSpPr>
        <p:spPr bwMode="auto">
          <a:xfrm>
            <a:off x="4150642" y="4938828"/>
            <a:ext cx="838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defRPr/>
            </a:pPr>
            <a:r>
              <a:rPr lang="en-US" sz="800" b="0" i="0" dirty="0">
                <a:solidFill>
                  <a:schemeClr val="accent4"/>
                </a:solidFill>
                <a:latin typeface="+mn-lt"/>
                <a:cs typeface="Marketo Sans Regular"/>
              </a:rPr>
              <a:t>Page </a:t>
            </a:r>
            <a:fld id="{63D4AF20-5529-064F-A528-2B9F8FF422FD}" type="slidenum">
              <a:rPr lang="en-US" sz="800" b="0" i="0" smtClean="0">
                <a:solidFill>
                  <a:schemeClr val="accent4"/>
                </a:solidFill>
                <a:latin typeface="+mn-lt"/>
                <a:cs typeface="Marketo Sans Regular"/>
              </a:rPr>
              <a:pPr algn="ctr" eaLnBrk="1" hangingPunct="1">
                <a:spcBef>
                  <a:spcPct val="50000"/>
                </a:spcBef>
                <a:defRPr/>
              </a:pPr>
              <a:t>‹#›</a:t>
            </a:fld>
            <a:endParaRPr lang="en-US" sz="800" b="0" i="0" dirty="0">
              <a:solidFill>
                <a:schemeClr val="accent4"/>
              </a:solidFill>
              <a:latin typeface="+mn-lt"/>
              <a:cs typeface="Marketo Sans Regular"/>
            </a:endParaRPr>
          </a:p>
        </p:txBody>
      </p:sp>
      <p:pic>
        <p:nvPicPr>
          <p:cNvPr id="14" name="Picture 13"/>
          <p:cNvPicPr/>
          <p:nvPr userDrawn="1"/>
        </p:nvPicPr>
        <p:blipFill>
          <a:blip r:embed="rId2" cstate="email">
            <a:extLst>
              <a:ext uri="{28A0092B-C50C-407E-A947-70E740481C1C}">
                <a14:useLocalDpi xmlns:a14="http://schemas.microsoft.com/office/drawing/2010/main" val="0"/>
              </a:ext>
            </a:extLst>
          </a:blip>
          <a:stretch>
            <a:fillRect/>
          </a:stretch>
        </p:blipFill>
        <p:spPr>
          <a:xfrm>
            <a:off x="171830" y="189459"/>
            <a:ext cx="2152617" cy="920013"/>
          </a:xfrm>
          <a:prstGeom prst="rect">
            <a:avLst/>
          </a:prstGeom>
        </p:spPr>
      </p:pic>
    </p:spTree>
    <p:extLst>
      <p:ext uri="{BB962C8B-B14F-4D97-AF65-F5344CB8AC3E}">
        <p14:creationId xmlns:p14="http://schemas.microsoft.com/office/powerpoint/2010/main" val="2739516381"/>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xit" presetSubtype="0" fill="hold" grpId="1" nodeType="afterEffect">
                                  <p:stCondLst>
                                    <p:cond delay="3000"/>
                                  </p:stCondLst>
                                  <p:childTnLst>
                                    <p:animEffect transition="out" filter="fade">
                                      <p:cBhvr>
                                        <p:cTn id="16" dur="2000"/>
                                        <p:tgtEl>
                                          <p:spTgt spid="4099">
                                            <p:txEl>
                                              <p:pRg st="0" end="0"/>
                                            </p:txEl>
                                          </p:spTgt>
                                        </p:tgtEl>
                                      </p:cBhvr>
                                    </p:animEffect>
                                    <p:set>
                                      <p:cBhvr>
                                        <p:cTn id="17" dur="1" fill="hold">
                                          <p:stCondLst>
                                            <p:cond delay="1999"/>
                                          </p:stCondLst>
                                        </p:cTn>
                                        <p:tgtEl>
                                          <p:spTgt spid="4099">
                                            <p:txEl>
                                              <p:pRg st="0" end="0"/>
                                            </p:txEl>
                                          </p:spTgt>
                                        </p:tgtEl>
                                        <p:attrNameLst>
                                          <p:attrName>style.visibility</p:attrName>
                                        </p:attrNameLst>
                                      </p:cBhvr>
                                      <p:to>
                                        <p:strVal val="hidden"/>
                                      </p:to>
                                    </p:set>
                                  </p:childTnLst>
                                </p:cTn>
                              </p:par>
                            </p:childTnLst>
                          </p:cTn>
                        </p:par>
                        <p:par>
                          <p:cTn id="18" fill="hold">
                            <p:stCondLst>
                              <p:cond delay="6000"/>
                            </p:stCondLst>
                            <p:childTnLst>
                              <p:par>
                                <p:cTn id="19" presetID="10" presetClass="exit" presetSubtype="0" fill="hold" grpId="1" nodeType="afterEffect">
                                  <p:stCondLst>
                                    <p:cond delay="0"/>
                                  </p:stCondLst>
                                  <p:childTnLst>
                                    <p:animEffect transition="out" filter="fade">
                                      <p:cBhvr>
                                        <p:cTn id="20" dur="1000"/>
                                        <p:tgtEl>
                                          <p:spTgt spid="4098"/>
                                        </p:tgtEl>
                                      </p:cBhvr>
                                    </p:animEffect>
                                    <p:set>
                                      <p:cBhvr>
                                        <p:cTn id="21"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8" grpId="1"/>
      <p:bldP spid="4099" grpId="0" build="p">
        <p:tmplLst>
          <p:tmpl lvl="1">
            <p:tnLst>
              <p:par>
                <p:cTn presetID="2" presetClass="entr" presetSubtype="4" accel="50000" decel="5000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 calcmode="lin" valueType="num">
                      <p:cBhvr additive="base">
                        <p:cTn dur="500" fill="hold"/>
                        <p:tgtEl>
                          <p:spTgt spid="4099"/>
                        </p:tgtEl>
                        <p:attrNameLst>
                          <p:attrName>ppt_x</p:attrName>
                        </p:attrNameLst>
                      </p:cBhvr>
                      <p:tavLst>
                        <p:tav tm="0">
                          <p:val>
                            <p:strVal val="#ppt_x"/>
                          </p:val>
                        </p:tav>
                        <p:tav tm="100000">
                          <p:val>
                            <p:strVal val="#ppt_x"/>
                          </p:val>
                        </p:tav>
                      </p:tavLst>
                    </p:anim>
                    <p:anim calcmode="lin" valueType="num">
                      <p:cBhvr additive="base">
                        <p:cTn dur="500" fill="hold"/>
                        <p:tgtEl>
                          <p:spTgt spid="4099"/>
                        </p:tgtEl>
                        <p:attrNameLst>
                          <p:attrName>ppt_y</p:attrName>
                        </p:attrNameLst>
                      </p:cBhvr>
                      <p:tavLst>
                        <p:tav tm="0">
                          <p:val>
                            <p:strVal val="1+#ppt_h/2"/>
                          </p:val>
                        </p:tav>
                        <p:tav tm="100000">
                          <p:val>
                            <p:strVal val="#ppt_y"/>
                          </p:val>
                        </p:tav>
                      </p:tavLst>
                    </p:anim>
                  </p:childTnLst>
                </p:cTn>
              </p:par>
            </p:tnLst>
          </p:tmpl>
        </p:tmplLst>
      </p:bldP>
      <p:bldP spid="4099" grpId="1" build="p">
        <p:tmplLst>
          <p:tmpl lvl="1">
            <p:tnLst>
              <p:par>
                <p:cTn presetID="10" presetClass="exit" presetSubtype="0" fill="hold" nodeType="afterEffect">
                  <p:stCondLst>
                    <p:cond delay="3000"/>
                  </p:stCondLst>
                  <p:childTnLst>
                    <p:animEffect transition="out" filter="fade">
                      <p:cBhvr>
                        <p:cTn dur="2000"/>
                        <p:tgtEl>
                          <p:spTgt spid="4099"/>
                        </p:tgtEl>
                      </p:cBhvr>
                    </p:animEffect>
                    <p:set>
                      <p:cBhvr>
                        <p:cTn dur="1" fill="hold">
                          <p:stCondLst>
                            <p:cond delay="1999"/>
                          </p:stCondLst>
                        </p:cTn>
                        <p:tgtEl>
                          <p:spTgt spid="4099"/>
                        </p:tgtEl>
                        <p:attrNameLst>
                          <p:attrName>style.visibility</p:attrName>
                        </p:attrNameLst>
                      </p:cBhvr>
                      <p:to>
                        <p:strVal val="hidden"/>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EB9503AD-E13A-416F-94D4-F81430AE7718}" type="datetime1">
              <a:rPr lang="en-US" smtClean="0"/>
              <a:t>11/19/2020</a:t>
            </a:fld>
            <a:endParaRPr 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9D1A3DB4-DC6C-46D2-9379-E51820FFA12D}" type="slidenum">
              <a:rPr lang="en-US" smtClean="0"/>
              <a:t>‹#›</a:t>
            </a:fld>
            <a:endParaRPr lang="en-US"/>
          </a:p>
        </p:txBody>
      </p:sp>
    </p:spTree>
    <p:extLst>
      <p:ext uri="{BB962C8B-B14F-4D97-AF65-F5344CB8AC3E}">
        <p14:creationId xmlns:p14="http://schemas.microsoft.com/office/powerpoint/2010/main" val="14672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1AFB0856-5192-436A-8FF4-0B3BEFD0018F}" type="datetime1">
              <a:rPr lang="en-US" smtClean="0"/>
              <a:t>11/19/2020</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9D1A3DB4-DC6C-46D2-9379-E51820FFA12D}" type="slidenum">
              <a:rPr lang="en-US" smtClean="0"/>
              <a:t>‹#›</a:t>
            </a:fld>
            <a:endParaRPr lang="en-US"/>
          </a:p>
        </p:txBody>
      </p:sp>
    </p:spTree>
    <p:extLst>
      <p:ext uri="{BB962C8B-B14F-4D97-AF65-F5344CB8AC3E}">
        <p14:creationId xmlns:p14="http://schemas.microsoft.com/office/powerpoint/2010/main" val="2099822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C000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714500"/>
            <a:ext cx="7696200" cy="457200"/>
          </a:xfrm>
        </p:spPr>
        <p:txBody>
          <a:bodyPr/>
          <a:lstStyle>
            <a:lvl1pPr>
              <a:defRPr sz="3200" b="1">
                <a:solidFill>
                  <a:schemeClr val="bg1"/>
                </a:solidFill>
                <a:effectLst>
                  <a:outerShdw blurRad="50800" dist="38100" dir="5400000" algn="t" rotWithShape="0">
                    <a:prstClr val="black">
                      <a:alpha val="40000"/>
                    </a:prstClr>
                  </a:outerShdw>
                </a:effectLst>
              </a:defRPr>
            </a:lvl1pPr>
          </a:lstStyle>
          <a:p>
            <a:r>
              <a:rPr lang="en-US"/>
              <a:t>Click to edit Master title style</a:t>
            </a:r>
            <a:endParaRPr lang="en-US" dirty="0"/>
          </a:p>
        </p:txBody>
      </p:sp>
      <p:sp>
        <p:nvSpPr>
          <p:cNvPr id="4099" name="Rectangle 3"/>
          <p:cNvSpPr>
            <a:spLocks noGrp="1" noChangeArrowheads="1"/>
          </p:cNvSpPr>
          <p:nvPr>
            <p:ph type="subTitle" idx="1"/>
          </p:nvPr>
        </p:nvSpPr>
        <p:spPr>
          <a:xfrm>
            <a:off x="762000" y="2171701"/>
            <a:ext cx="7696200" cy="685800"/>
          </a:xfrm>
        </p:spPr>
        <p:txBody>
          <a:bodyPr/>
          <a:lstStyle>
            <a:lvl1pPr marL="0" indent="0">
              <a:buFontTx/>
              <a:buNone/>
              <a:defRPr sz="2400">
                <a:solidFill>
                  <a:schemeClr val="bg1"/>
                </a:solidFill>
              </a:defRPr>
            </a:lvl1pPr>
          </a:lstStyle>
          <a:p>
            <a:r>
              <a:rPr lang="en-US"/>
              <a:t>Click to edit Master subtitle style</a:t>
            </a:r>
            <a:endParaRPr lang="en-US" dirty="0"/>
          </a:p>
        </p:txBody>
      </p:sp>
      <p:sp>
        <p:nvSpPr>
          <p:cNvPr id="6" name="Date Placeholder 4"/>
          <p:cNvSpPr>
            <a:spLocks noGrp="1" noChangeArrowheads="1"/>
          </p:cNvSpPr>
          <p:nvPr>
            <p:ph type="dt" sz="half" idx="10"/>
          </p:nvPr>
        </p:nvSpPr>
        <p:spPr bwMode="auto">
          <a:xfrm>
            <a:off x="762000" y="3143251"/>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spTree>
    <p:extLst>
      <p:ext uri="{BB962C8B-B14F-4D97-AF65-F5344CB8AC3E}">
        <p14:creationId xmlns:p14="http://schemas.microsoft.com/office/powerpoint/2010/main" val="505127804"/>
      </p:ext>
    </p:extLst>
  </p:cSld>
  <p:clrMapOvr>
    <a:masterClrMapping/>
  </p:clrMapOvr>
  <p:transition spd="slow"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9" name="TextBox 16"/>
          <p:cNvSpPr txBox="1">
            <a:spLocks noChangeArrowheads="1"/>
          </p:cNvSpPr>
          <p:nvPr userDrawn="1"/>
        </p:nvSpPr>
        <p:spPr bwMode="auto">
          <a:xfrm>
            <a:off x="76200" y="4960145"/>
            <a:ext cx="2860626" cy="3385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a:solidFill>
                  <a:srgbClr val="FFFFFF"/>
                </a:solidFill>
                <a:latin typeface="Calibri" charset="0"/>
                <a:cs typeface="Calibri" charset="0"/>
              </a:rPr>
              <a:t>© 2015 Marketo, Inc. Marketo Proprietary and Confidential</a:t>
            </a:r>
          </a:p>
          <a:p>
            <a:pPr eaLnBrk="1" hangingPunct="1">
              <a:defRPr/>
            </a:pPr>
            <a:r>
              <a:rPr lang="en-US" sz="800" dirty="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a:cs typeface="+mn-cs"/>
            </a:endParaRPr>
          </a:p>
        </p:txBody>
      </p:sp>
      <p:sp>
        <p:nvSpPr>
          <p:cNvPr id="15" name="TextBox 14"/>
          <p:cNvSpPr txBox="1"/>
          <p:nvPr/>
        </p:nvSpPr>
        <p:spPr>
          <a:xfrm rot="13560000">
            <a:off x="10112447" y="325650"/>
            <a:ext cx="184624" cy="461645"/>
          </a:xfrm>
          <a:prstGeom prst="rect">
            <a:avLst/>
          </a:prstGeom>
          <a:noFill/>
        </p:spPr>
        <p:txBody>
          <a:bodyPr wrap="none" lIns="91419" tIns="45710" rIns="91419" bIns="45710" rtlCol="0">
            <a:spAutoFit/>
          </a:bodyPr>
          <a:lstStyle/>
          <a:p>
            <a:endParaRPr lang="en-US" dirty="0"/>
          </a:p>
        </p:txBody>
      </p:sp>
      <p:sp>
        <p:nvSpPr>
          <p:cNvPr id="4" name="Title 3"/>
          <p:cNvSpPr>
            <a:spLocks noGrp="1"/>
          </p:cNvSpPr>
          <p:nvPr>
            <p:ph type="title"/>
          </p:nvPr>
        </p:nvSpPr>
        <p:spPr>
          <a:ln>
            <a:noFill/>
          </a:ln>
          <a:effectLst/>
        </p:spPr>
        <p:txBody>
          <a:bodyPr/>
          <a:lstStyle>
            <a:lvl1pPr>
              <a:defRPr>
                <a:solidFill>
                  <a:schemeClr val="accent4"/>
                </a:solidFill>
              </a:defRPr>
            </a:lvl1pPr>
          </a:lstStyle>
          <a:p>
            <a:r>
              <a:rPr lang="en-US" dirty="0"/>
              <a:t>Click to edit Master title style</a:t>
            </a:r>
          </a:p>
        </p:txBody>
      </p:sp>
      <p:pic>
        <p:nvPicPr>
          <p:cNvPr id="7" name="Picture 6"/>
          <p:cNvPicPr/>
          <p:nvPr userDrawn="1"/>
        </p:nvPicPr>
        <p:blipFill>
          <a:blip r:embed="rId2" cstate="email">
            <a:extLst>
              <a:ext uri="{28A0092B-C50C-407E-A947-70E740481C1C}">
                <a14:useLocalDpi xmlns:a14="http://schemas.microsoft.com/office/drawing/2010/main" val="0"/>
              </a:ext>
            </a:extLst>
          </a:blip>
          <a:stretch>
            <a:fillRect/>
          </a:stretch>
        </p:blipFill>
        <p:spPr>
          <a:xfrm>
            <a:off x="8083363" y="4598987"/>
            <a:ext cx="962025" cy="430213"/>
          </a:xfrm>
          <a:prstGeom prst="rect">
            <a:avLst/>
          </a:prstGeom>
        </p:spPr>
      </p:pic>
    </p:spTree>
    <p:extLst>
      <p:ext uri="{BB962C8B-B14F-4D97-AF65-F5344CB8AC3E}">
        <p14:creationId xmlns:p14="http://schemas.microsoft.com/office/powerpoint/2010/main" val="2739516381"/>
      </p:ext>
    </p:extLst>
  </p:cSld>
  <p:clrMapOvr>
    <a:masterClrMapping/>
  </p:clrMapOvr>
  <p:transition spd="slow"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bg1"/>
        </a:solidFill>
        <a:effectLst/>
      </p:bgPr>
    </p:bg>
    <p:spTree>
      <p:nvGrpSpPr>
        <p:cNvPr id="1" name=""/>
        <p:cNvGrpSpPr/>
        <p:nvPr/>
      </p:nvGrpSpPr>
      <p:grpSpPr>
        <a:xfrm>
          <a:off x="0" y="0"/>
          <a:ext cx="0" cy="0"/>
          <a:chOff x="0" y="0"/>
          <a:chExt cx="0" cy="0"/>
        </a:xfrm>
      </p:grpSpPr>
      <p:pic>
        <p:nvPicPr>
          <p:cNvPr id="14" name="Picture 13" descr="macboo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44262" t="16881" b="24579"/>
          <a:stretch/>
        </p:blipFill>
        <p:spPr>
          <a:xfrm>
            <a:off x="-447466" y="530736"/>
            <a:ext cx="7270201" cy="4295262"/>
          </a:xfrm>
          <a:prstGeom prst="rect">
            <a:avLst/>
          </a:prstGeom>
          <a:effectLst/>
        </p:spPr>
      </p:pic>
      <p:sp>
        <p:nvSpPr>
          <p:cNvPr id="9" name="TextBox 16"/>
          <p:cNvSpPr txBox="1">
            <a:spLocks noChangeArrowheads="1"/>
          </p:cNvSpPr>
          <p:nvPr userDrawn="1"/>
        </p:nvSpPr>
        <p:spPr bwMode="auto">
          <a:xfrm>
            <a:off x="76200" y="4960145"/>
            <a:ext cx="2860626" cy="3385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a:solidFill>
                  <a:srgbClr val="FFFFFF"/>
                </a:solidFill>
                <a:latin typeface="Calibri" charset="0"/>
                <a:cs typeface="Calibri" charset="0"/>
              </a:rPr>
              <a:t>© 2015 Marketo, Inc. Marketo Proprietary and Confidential</a:t>
            </a:r>
          </a:p>
          <a:p>
            <a:pPr eaLnBrk="1" hangingPunct="1">
              <a:defRPr/>
            </a:pPr>
            <a:r>
              <a:rPr lang="en-US" sz="800" dirty="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a:cs typeface="+mn-cs"/>
            </a:endParaRPr>
          </a:p>
        </p:txBody>
      </p:sp>
      <p:sp>
        <p:nvSpPr>
          <p:cNvPr id="15" name="TextBox 14"/>
          <p:cNvSpPr txBox="1"/>
          <p:nvPr/>
        </p:nvSpPr>
        <p:spPr>
          <a:xfrm rot="13560000">
            <a:off x="10112447" y="325650"/>
            <a:ext cx="184624" cy="461645"/>
          </a:xfrm>
          <a:prstGeom prst="rect">
            <a:avLst/>
          </a:prstGeom>
          <a:noFill/>
        </p:spPr>
        <p:txBody>
          <a:bodyPr wrap="none" lIns="91419" tIns="45710" rIns="91419" bIns="45710" rtlCol="0">
            <a:spAutoFit/>
          </a:bodyPr>
          <a:lstStyle/>
          <a:p>
            <a:endParaRPr lang="en-US" dirty="0"/>
          </a:p>
        </p:txBody>
      </p:sp>
      <p:sp>
        <p:nvSpPr>
          <p:cNvPr id="12" name="Text Box 8"/>
          <p:cNvSpPr txBox="1">
            <a:spLocks noChangeArrowheads="1"/>
          </p:cNvSpPr>
          <p:nvPr userDrawn="1"/>
        </p:nvSpPr>
        <p:spPr bwMode="auto">
          <a:xfrm>
            <a:off x="4150642" y="4881098"/>
            <a:ext cx="838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defRPr/>
            </a:pPr>
            <a:r>
              <a:rPr lang="en-US" sz="800" b="0" i="0" dirty="0">
                <a:solidFill>
                  <a:schemeClr val="accent4"/>
                </a:solidFill>
                <a:latin typeface="+mn-lt"/>
                <a:cs typeface="Marketo Sans Regular"/>
              </a:rPr>
              <a:t>Page </a:t>
            </a:r>
            <a:fld id="{63D4AF20-5529-064F-A528-2B9F8FF422FD}" type="slidenum">
              <a:rPr lang="en-US" sz="800" b="0" i="0" smtClean="0">
                <a:solidFill>
                  <a:schemeClr val="accent4"/>
                </a:solidFill>
                <a:latin typeface="+mn-lt"/>
                <a:cs typeface="Marketo Sans Regular"/>
              </a:rPr>
              <a:pPr algn="ctr" eaLnBrk="1" hangingPunct="1">
                <a:spcBef>
                  <a:spcPct val="50000"/>
                </a:spcBef>
                <a:defRPr/>
              </a:pPr>
              <a:t>‹#›</a:t>
            </a:fld>
            <a:endParaRPr lang="en-US" sz="800" b="0" i="0" dirty="0">
              <a:solidFill>
                <a:schemeClr val="accent4"/>
              </a:solidFill>
              <a:latin typeface="+mn-lt"/>
              <a:cs typeface="Marketo Sans Regular"/>
            </a:endParaRPr>
          </a:p>
        </p:txBody>
      </p:sp>
      <p:sp>
        <p:nvSpPr>
          <p:cNvPr id="4" name="Title 3"/>
          <p:cNvSpPr>
            <a:spLocks noGrp="1"/>
          </p:cNvSpPr>
          <p:nvPr>
            <p:ph type="title"/>
          </p:nvPr>
        </p:nvSpPr>
        <p:spPr>
          <a:ln>
            <a:noFill/>
          </a:ln>
          <a:effectLst/>
        </p:spPr>
        <p:txBody>
          <a:bodyPr/>
          <a:lstStyle>
            <a:lvl1pPr>
              <a:defRPr>
                <a:solidFill>
                  <a:schemeClr val="accent4"/>
                </a:solidFill>
              </a:defRPr>
            </a:lvl1pPr>
          </a:lstStyle>
          <a:p>
            <a:r>
              <a:rPr lang="en-US" dirty="0"/>
              <a:t>Click to edit Master title style</a:t>
            </a:r>
          </a:p>
        </p:txBody>
      </p:sp>
      <p:pic>
        <p:nvPicPr>
          <p:cNvPr id="11" name="Picture 10"/>
          <p:cNvPicPr/>
          <p:nvPr userDrawn="1"/>
        </p:nvPicPr>
        <p:blipFill>
          <a:blip r:embed="rId3" cstate="email">
            <a:extLst>
              <a:ext uri="{28A0092B-C50C-407E-A947-70E740481C1C}">
                <a14:useLocalDpi xmlns:a14="http://schemas.microsoft.com/office/drawing/2010/main" val="0"/>
              </a:ext>
            </a:extLst>
          </a:blip>
          <a:stretch>
            <a:fillRect/>
          </a:stretch>
        </p:blipFill>
        <p:spPr>
          <a:xfrm>
            <a:off x="8274422" y="4734090"/>
            <a:ext cx="699247" cy="294016"/>
          </a:xfrm>
          <a:prstGeom prst="rect">
            <a:avLst/>
          </a:prstGeom>
        </p:spPr>
      </p:pic>
    </p:spTree>
    <p:extLst>
      <p:ext uri="{BB962C8B-B14F-4D97-AF65-F5344CB8AC3E}">
        <p14:creationId xmlns:p14="http://schemas.microsoft.com/office/powerpoint/2010/main" val="3714969031"/>
      </p:ext>
    </p:extLst>
  </p:cSld>
  <p:clrMapOvr>
    <a:masterClrMapping/>
  </p:clrMapOvr>
  <p:transition spd="slow"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sz="half" idx="1"/>
          </p:nvPr>
        </p:nvSpPr>
        <p:spPr>
          <a:xfrm>
            <a:off x="304800" y="1127125"/>
            <a:ext cx="4238287" cy="3559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a:spLocks noGrp="1"/>
          </p:cNvSpPr>
          <p:nvPr>
            <p:ph sz="half" idx="2"/>
          </p:nvPr>
        </p:nvSpPr>
        <p:spPr>
          <a:xfrm>
            <a:off x="4677113" y="1127125"/>
            <a:ext cx="4238287" cy="3559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0790834"/>
      </p:ext>
    </p:extLst>
  </p:cSld>
  <p:clrMapOvr>
    <a:masterClrMapping/>
  </p:clrMapOvr>
  <p:transition spd="slow"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04801" y="1130301"/>
            <a:ext cx="4076695" cy="616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4800" y="1954213"/>
            <a:ext cx="4076699" cy="2757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18626" y="1130301"/>
            <a:ext cx="4096772" cy="616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18625" y="1954213"/>
            <a:ext cx="4096775" cy="2757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98914474"/>
      </p:ext>
    </p:extLst>
  </p:cSld>
  <p:clrMapOvr>
    <a:masterClrMapping/>
  </p:clrMapOvr>
  <p:transition spd="slow"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itle 1"/>
          <p:cNvSpPr txBox="1">
            <a:spLocks/>
          </p:cNvSpPr>
          <p:nvPr userDrawn="1"/>
        </p:nvSpPr>
        <p:spPr bwMode="auto">
          <a:xfrm>
            <a:off x="304800" y="233275"/>
            <a:ext cx="3581399" cy="1254301"/>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anchor="b" anchorCtr="0" compatLnSpc="1">
            <a:prstTxWarp prst="textNoShape">
              <a:avLst/>
            </a:prstTxWarp>
          </a:bodyPr>
          <a:lst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a:lstStyle>
          <a:p>
            <a:r>
              <a:rPr lang="en-US" kern="0" dirty="0"/>
              <a:t>Click to edit Master title style</a:t>
            </a:r>
          </a:p>
        </p:txBody>
      </p:sp>
      <p:sp>
        <p:nvSpPr>
          <p:cNvPr id="4" name="Content Placeholder 2"/>
          <p:cNvSpPr>
            <a:spLocks noGrp="1"/>
          </p:cNvSpPr>
          <p:nvPr>
            <p:ph idx="1"/>
          </p:nvPr>
        </p:nvSpPr>
        <p:spPr>
          <a:xfrm>
            <a:off x="3991593" y="233275"/>
            <a:ext cx="4923807" cy="44472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half" idx="2"/>
          </p:nvPr>
        </p:nvSpPr>
        <p:spPr>
          <a:xfrm>
            <a:off x="304800" y="1586397"/>
            <a:ext cx="3581399" cy="2987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74513569"/>
      </p:ext>
    </p:extLst>
  </p:cSld>
  <p:clrMapOvr>
    <a:masterClrMapping/>
  </p:clrMapOvr>
  <p:transition spd="slow"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77395"/>
      </p:ext>
    </p:extLst>
  </p:cSld>
  <p:clrMapOvr>
    <a:masterClrMapping/>
  </p:clrMapOvr>
  <p:transition spd="slow"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bg1"/>
        </a:solidFill>
        <a:effectLst/>
      </p:bgPr>
    </p:bg>
    <p:spTree>
      <p:nvGrpSpPr>
        <p:cNvPr id="1" name=""/>
        <p:cNvGrpSpPr/>
        <p:nvPr/>
      </p:nvGrpSpPr>
      <p:grpSpPr>
        <a:xfrm>
          <a:off x="0" y="0"/>
          <a:ext cx="0" cy="0"/>
          <a:chOff x="0" y="0"/>
          <a:chExt cx="0" cy="0"/>
        </a:xfrm>
      </p:grpSpPr>
      <p:sp>
        <p:nvSpPr>
          <p:cNvPr id="9" name="Rectangle 1"/>
          <p:cNvSpPr>
            <a:spLocks noChangeArrowheads="1"/>
          </p:cNvSpPr>
          <p:nvPr userDrawn="1"/>
        </p:nvSpPr>
        <p:spPr bwMode="auto">
          <a:xfrm>
            <a:off x="0" y="1553801"/>
            <a:ext cx="9144000" cy="3594735"/>
          </a:xfrm>
          <a:prstGeom prst="rect">
            <a:avLst/>
          </a:prstGeom>
          <a:solidFill>
            <a:srgbClr val="C00000"/>
          </a:solidFill>
          <a:ln>
            <a:noFill/>
          </a:ln>
        </p:spPr>
        <p:txBody>
          <a:bodyPr/>
          <a:lstStyle/>
          <a:p>
            <a:pPr eaLnBrk="0" hangingPunct="0"/>
            <a:endParaRPr lang="en-US">
              <a:solidFill>
                <a:srgbClr val="755AA0"/>
              </a:solidFill>
            </a:endParaRPr>
          </a:p>
        </p:txBody>
      </p:sp>
      <p:sp>
        <p:nvSpPr>
          <p:cNvPr id="13" name="Rectangle 2"/>
          <p:cNvSpPr>
            <a:spLocks noGrp="1" noChangeArrowheads="1"/>
          </p:cNvSpPr>
          <p:nvPr>
            <p:ph type="ctrTitle"/>
          </p:nvPr>
        </p:nvSpPr>
        <p:spPr>
          <a:xfrm>
            <a:off x="762000" y="2823867"/>
            <a:ext cx="7696200" cy="342900"/>
          </a:xfrm>
          <a:prstGeom prst="rect">
            <a:avLst/>
          </a:prstGeom>
        </p:spPr>
        <p:txBody>
          <a:bodyPr>
            <a:noAutofit/>
          </a:bodyPr>
          <a:lstStyle>
            <a:lvl1pPr>
              <a:defRPr sz="3600" b="1" i="0">
                <a:solidFill>
                  <a:schemeClr val="bg1"/>
                </a:solidFill>
                <a:effectLst/>
                <a:latin typeface="Trebuchet MS"/>
                <a:cs typeface="Trebuchet MS"/>
              </a:defRPr>
            </a:lvl1pPr>
          </a:lstStyle>
          <a:p>
            <a:r>
              <a:rPr lang="en-US" dirty="0"/>
              <a:t>Click to edit Master title style</a:t>
            </a:r>
          </a:p>
        </p:txBody>
      </p:sp>
      <p:sp>
        <p:nvSpPr>
          <p:cNvPr id="14" name="Rectangle 3"/>
          <p:cNvSpPr>
            <a:spLocks noGrp="1" noChangeArrowheads="1"/>
          </p:cNvSpPr>
          <p:nvPr>
            <p:ph type="subTitle" idx="1"/>
          </p:nvPr>
        </p:nvSpPr>
        <p:spPr>
          <a:xfrm>
            <a:off x="762000" y="3215199"/>
            <a:ext cx="7696200" cy="514350"/>
          </a:xfrm>
          <a:prstGeom prst="rect">
            <a:avLst/>
          </a:prstGeom>
        </p:spPr>
        <p:txBody>
          <a:bodyPr/>
          <a:lstStyle>
            <a:lvl1pPr marL="0" indent="0">
              <a:buFontTx/>
              <a:buNone/>
              <a:defRPr sz="2400" b="0" i="0">
                <a:solidFill>
                  <a:schemeClr val="bg1"/>
                </a:solidFill>
                <a:latin typeface="Trebuchet MS"/>
                <a:cs typeface="Trebuchet MS"/>
              </a:defRPr>
            </a:lvl1pPr>
          </a:lstStyle>
          <a:p>
            <a:r>
              <a:rPr lang="en-US" dirty="0"/>
              <a:t>Click to edit Master subtitle style</a:t>
            </a:r>
          </a:p>
        </p:txBody>
      </p:sp>
      <p:sp>
        <p:nvSpPr>
          <p:cNvPr id="15" name="Date Placeholder 4"/>
          <p:cNvSpPr>
            <a:spLocks noGrp="1" noChangeArrowheads="1"/>
          </p:cNvSpPr>
          <p:nvPr>
            <p:ph type="dt" sz="half" idx="10"/>
          </p:nvPr>
        </p:nvSpPr>
        <p:spPr bwMode="auto">
          <a:xfrm>
            <a:off x="762000" y="3951687"/>
            <a:ext cx="2628900" cy="257175"/>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b="0" i="0">
                <a:solidFill>
                  <a:schemeClr val="bg1"/>
                </a:solidFill>
                <a:latin typeface="+mn-lt"/>
                <a:ea typeface="MS PGothic" pitchFamily="34" charset="-128"/>
                <a:cs typeface="Marketo Sans Light"/>
              </a:defRPr>
            </a:lvl1pPr>
          </a:lstStyle>
          <a:p>
            <a:pPr>
              <a:defRPr/>
            </a:pPr>
            <a:r>
              <a:rPr lang="en-US"/>
              <a:t>Month Day, Year</a:t>
            </a:r>
          </a:p>
        </p:txBody>
      </p:sp>
      <p:pic>
        <p:nvPicPr>
          <p:cNvPr id="22" name="Picture 2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41334" y="357395"/>
            <a:ext cx="1731851" cy="587483"/>
          </a:xfrm>
          <a:prstGeom prst="rect">
            <a:avLst/>
          </a:prstGeom>
        </p:spPr>
      </p:pic>
    </p:spTree>
    <p:extLst>
      <p:ext uri="{BB962C8B-B14F-4D97-AF65-F5344CB8AC3E}">
        <p14:creationId xmlns:p14="http://schemas.microsoft.com/office/powerpoint/2010/main" val="471795547"/>
      </p:ext>
    </p:extLst>
  </p:cSld>
  <p:clrMapOvr>
    <a:masterClrMapping/>
  </p:clrMapOvr>
  <p:transition spd="slow"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C00000"/>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a:xfrm>
            <a:off x="762000" y="1714500"/>
            <a:ext cx="7696200" cy="457200"/>
          </a:xfrm>
        </p:spPr>
        <p:txBody>
          <a:bodyPr/>
          <a:lstStyle>
            <a:lvl1pPr>
              <a:defRPr sz="3200" b="1">
                <a:solidFill>
                  <a:schemeClr val="bg1"/>
                </a:solidFill>
                <a:effectLst>
                  <a:outerShdw blurRad="50800" dist="38100" dir="5400000" algn="t" rotWithShape="0">
                    <a:prstClr val="black">
                      <a:alpha val="40000"/>
                    </a:prstClr>
                  </a:outerShdw>
                </a:effectLst>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0" y="2171701"/>
            <a:ext cx="7696200" cy="685800"/>
          </a:xfrm>
        </p:spPr>
        <p:txBody>
          <a:bodyPr/>
          <a:lstStyle>
            <a:lvl1pPr marL="0" indent="0">
              <a:buFontTx/>
              <a:buNone/>
              <a:defRPr sz="2400">
                <a:solidFill>
                  <a:schemeClr val="bg1"/>
                </a:solidFill>
              </a:defRPr>
            </a:lvl1pPr>
          </a:lstStyle>
          <a:p>
            <a:r>
              <a:rPr lang="en-US"/>
              <a:t>Click to edit Master subtitle style</a:t>
            </a:r>
            <a:endParaRPr lang="en-US" dirty="0"/>
          </a:p>
        </p:txBody>
      </p:sp>
      <p:sp>
        <p:nvSpPr>
          <p:cNvPr id="11" name="Date Placeholder 4"/>
          <p:cNvSpPr>
            <a:spLocks noGrp="1" noChangeArrowheads="1"/>
          </p:cNvSpPr>
          <p:nvPr>
            <p:ph type="dt" sz="half" idx="10"/>
          </p:nvPr>
        </p:nvSpPr>
        <p:spPr bwMode="auto">
          <a:xfrm>
            <a:off x="762000" y="3143251"/>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7950969" y="4727995"/>
            <a:ext cx="1046581" cy="2290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74097416"/>
      </p:ext>
    </p:extLst>
  </p:cSld>
  <p:clrMapOvr>
    <a:masterClrMapping/>
  </p:clrMapOvr>
  <p:transition spd="slow" advClick="0"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6" name="Rectangle 25"/>
          <p:cNvSpPr/>
          <p:nvPr/>
        </p:nvSpPr>
        <p:spPr bwMode="auto">
          <a:xfrm>
            <a:off x="0" y="57150"/>
            <a:ext cx="9144000" cy="5086349"/>
          </a:xfrm>
          <a:prstGeom prst="rect">
            <a:avLst/>
          </a:prstGeom>
          <a:solidFill>
            <a:schemeClr val="bg1"/>
          </a:solidFill>
          <a:ln w="9525" cap="flat" cmpd="sng" algn="ctr">
            <a:noFill/>
            <a:prstDash val="solid"/>
            <a:round/>
            <a:headEnd type="none" w="med" len="med"/>
            <a:tailEnd type="none" w="med" len="med"/>
          </a:ln>
          <a:effectLst>
            <a:outerShdw blurRad="63500" dist="25400" dir="16200000" algn="tl" rotWithShape="0">
              <a:srgbClr val="000000">
                <a:alpha val="30000"/>
              </a:srgbClr>
            </a:outerShdw>
          </a:effectLst>
        </p:spPr>
        <p:txBody>
          <a:bodyPr lIns="91419" tIns="45710" rIns="91419" bIns="45710"/>
          <a:lstStyle/>
          <a:p>
            <a:pPr eaLnBrk="0" hangingPunct="0">
              <a:defRPr/>
            </a:pPr>
            <a:endParaRPr lang="en-US" dirty="0">
              <a:latin typeface="Arial" pitchFamily="34" charset="0"/>
              <a:ea typeface="MS PGothic" pitchFamily="34" charset="-128"/>
              <a:cs typeface="+mn-cs"/>
            </a:endParaRPr>
          </a:p>
        </p:txBody>
      </p:sp>
      <p:sp>
        <p:nvSpPr>
          <p:cNvPr id="1028" name="Rectangle 2"/>
          <p:cNvSpPr>
            <a:spLocks noGrp="1" noChangeArrowheads="1"/>
          </p:cNvSpPr>
          <p:nvPr>
            <p:ph type="title"/>
          </p:nvPr>
        </p:nvSpPr>
        <p:spPr bwMode="auto">
          <a:xfrm>
            <a:off x="304800" y="171450"/>
            <a:ext cx="8610600" cy="85725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a:t>Click to edit Master title style</a:t>
            </a:r>
          </a:p>
        </p:txBody>
      </p:sp>
      <p:sp>
        <p:nvSpPr>
          <p:cNvPr id="1029" name="Rectangle 3"/>
          <p:cNvSpPr>
            <a:spLocks noGrp="1" noChangeArrowheads="1"/>
          </p:cNvSpPr>
          <p:nvPr>
            <p:ph type="body" idx="1"/>
          </p:nvPr>
        </p:nvSpPr>
        <p:spPr bwMode="auto">
          <a:xfrm>
            <a:off x="304800" y="1085850"/>
            <a:ext cx="8610600" cy="337185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Text Box 8"/>
          <p:cNvSpPr txBox="1">
            <a:spLocks noChangeArrowheads="1"/>
          </p:cNvSpPr>
          <p:nvPr/>
        </p:nvSpPr>
        <p:spPr bwMode="auto">
          <a:xfrm>
            <a:off x="76200" y="4845844"/>
            <a:ext cx="838200" cy="215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800" dirty="0">
                <a:solidFill>
                  <a:schemeClr val="accent4"/>
                </a:solidFill>
                <a:latin typeface="Calibri" charset="0"/>
                <a:cs typeface="Calibri" charset="0"/>
              </a:rPr>
              <a:t>Page </a:t>
            </a:r>
            <a:fld id="{63D4AF20-5529-064F-A528-2B9F8FF422FD}" type="slidenum">
              <a:rPr lang="en-US" sz="800" smtClean="0">
                <a:solidFill>
                  <a:schemeClr val="accent4"/>
                </a:solidFill>
                <a:latin typeface="Calibri" charset="0"/>
                <a:cs typeface="Calibri" charset="0"/>
              </a:rPr>
              <a:pPr eaLnBrk="1" hangingPunct="1">
                <a:spcBef>
                  <a:spcPct val="50000"/>
                </a:spcBef>
                <a:defRPr/>
              </a:pPr>
              <a:t>‹#›</a:t>
            </a:fld>
            <a:endParaRPr lang="en-US" sz="800" dirty="0">
              <a:solidFill>
                <a:schemeClr val="accent4"/>
              </a:solidFill>
              <a:latin typeface="Calibri" charset="0"/>
              <a:cs typeface="Calibri" charset="0"/>
            </a:endParaRPr>
          </a:p>
        </p:txBody>
      </p:sp>
      <p:cxnSp>
        <p:nvCxnSpPr>
          <p:cNvPr id="8" name="Straight Connector 7"/>
          <p:cNvCxnSpPr/>
          <p:nvPr/>
        </p:nvCxnSpPr>
        <p:spPr bwMode="auto">
          <a:xfrm>
            <a:off x="0" y="4800600"/>
            <a:ext cx="91440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10" name="Picture 9"/>
          <p:cNvPicPr/>
          <p:nvPr userDrawn="1"/>
        </p:nvPicPr>
        <p:blipFill>
          <a:blip r:embed="rId13" cstate="email">
            <a:extLst>
              <a:ext uri="{28A0092B-C50C-407E-A947-70E740481C1C}">
                <a14:useLocalDpi xmlns:a14="http://schemas.microsoft.com/office/drawing/2010/main" val="0"/>
              </a:ext>
            </a:extLst>
          </a:blip>
          <a:stretch>
            <a:fillRect/>
          </a:stretch>
        </p:blipFill>
        <p:spPr>
          <a:xfrm>
            <a:off x="8273415" y="4829111"/>
            <a:ext cx="641985" cy="274380"/>
          </a:xfrm>
          <a:prstGeom prst="rect">
            <a:avLst/>
          </a:prstGeom>
        </p:spPr>
      </p:pic>
    </p:spTree>
  </p:cSld>
  <p:clrMap bg1="lt1" tx1="dk1" bg2="lt2" tx2="dk2" accent1="accent1" accent2="accent2" accent3="accent3" accent4="accent4" accent5="accent5" accent6="accent6" hlink="hlink" folHlink="folHlink"/>
  <p:sldLayoutIdLst>
    <p:sldLayoutId id="2147483914" r:id="rId1"/>
    <p:sldLayoutId id="2147483920" r:id="rId2"/>
    <p:sldLayoutId id="2147483928" r:id="rId3"/>
    <p:sldLayoutId id="2147483929" r:id="rId4"/>
    <p:sldLayoutId id="2147483930" r:id="rId5"/>
    <p:sldLayoutId id="2147483931" r:id="rId6"/>
    <p:sldLayoutId id="2147483932" r:id="rId7"/>
    <p:sldLayoutId id="2147483921" r:id="rId8"/>
    <p:sldLayoutId id="2147483915" r:id="rId9"/>
    <p:sldLayoutId id="2147483934" r:id="rId10"/>
    <p:sldLayoutId id="2147483935" r:id="rId11"/>
  </p:sldLayoutIdLst>
  <p:transition spd="slow" advClick="0" advTm="0">
    <p:fade/>
  </p:transition>
  <p:hf sldNum="0" hdr="0" dt="0"/>
  <p:txStyles>
    <p:title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p:titleStyle>
    <p:bodyStyle>
      <a:lvl1pPr marL="457095" indent="-457095" algn="l" rtl="0" eaLnBrk="1" fontAlgn="base" hangingPunct="1">
        <a:lnSpc>
          <a:spcPct val="90000"/>
        </a:lnSpc>
        <a:spcBef>
          <a:spcPct val="20000"/>
        </a:spcBef>
        <a:spcAft>
          <a:spcPct val="0"/>
        </a:spcAft>
        <a:buClr>
          <a:srgbClr val="C00000"/>
        </a:buClr>
        <a:buSzPct val="100000"/>
        <a:buFont typeface="Arial" charset="0"/>
        <a:buChar char="•"/>
        <a:defRPr sz="2800">
          <a:solidFill>
            <a:srgbClr val="1D1D1D"/>
          </a:solidFill>
          <a:latin typeface="Calibri" pitchFamily="34" charset="0"/>
          <a:ea typeface="ＭＳ Ｐゴシック" pitchFamily="-106" charset="-128"/>
          <a:cs typeface="ＭＳ Ｐゴシック"/>
        </a:defRPr>
      </a:lvl1pPr>
      <a:lvl2pPr marL="799917" indent="-342822" algn="l" rtl="0" eaLnBrk="1" fontAlgn="base" hangingPunct="1">
        <a:lnSpc>
          <a:spcPct val="90000"/>
        </a:lnSpc>
        <a:spcBef>
          <a:spcPct val="20000"/>
        </a:spcBef>
        <a:spcAft>
          <a:spcPct val="0"/>
        </a:spcAft>
        <a:buClr>
          <a:srgbClr val="C00000"/>
        </a:buClr>
        <a:buSzPct val="100000"/>
        <a:buFont typeface="Arial" charset="0"/>
        <a:buChar char="•"/>
        <a:defRPr sz="2400">
          <a:solidFill>
            <a:srgbClr val="1D1D1D"/>
          </a:solidFill>
          <a:latin typeface="Calibri" pitchFamily="34" charset="0"/>
          <a:ea typeface="ＭＳ Ｐゴシック" pitchFamily="-106" charset="-128"/>
          <a:cs typeface="ＭＳ Ｐゴシック"/>
        </a:defRPr>
      </a:lvl2pPr>
      <a:lvl3pPr marL="1142739" indent="-228548" algn="l" rtl="0" eaLnBrk="1" fontAlgn="base" hangingPunct="1">
        <a:lnSpc>
          <a:spcPct val="90000"/>
        </a:lnSpc>
        <a:spcBef>
          <a:spcPct val="20000"/>
        </a:spcBef>
        <a:spcAft>
          <a:spcPct val="0"/>
        </a:spcAft>
        <a:buClr>
          <a:srgbClr val="C00000"/>
        </a:buClr>
        <a:buSzPct val="60000"/>
        <a:buFont typeface="Courier New" charset="0"/>
        <a:buChar char="o"/>
        <a:defRPr sz="2400">
          <a:solidFill>
            <a:srgbClr val="1D1D1D"/>
          </a:solidFill>
          <a:latin typeface="Calibri" pitchFamily="34" charset="0"/>
          <a:ea typeface="ＭＳ Ｐゴシック" pitchFamily="-106" charset="-128"/>
          <a:cs typeface="ＭＳ Ｐゴシック"/>
        </a:defRPr>
      </a:lvl3pPr>
      <a:lvl4pPr marL="1599834"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4pPr>
      <a:lvl5pPr marL="2056930"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5pPr>
      <a:lvl6pPr marL="2514025" indent="-228548" algn="l" rtl="0" eaLnBrk="1" fontAlgn="base" hangingPunct="1">
        <a:spcBef>
          <a:spcPct val="20000"/>
        </a:spcBef>
        <a:spcAft>
          <a:spcPct val="0"/>
        </a:spcAft>
        <a:buChar char="»"/>
        <a:defRPr sz="2000">
          <a:solidFill>
            <a:srgbClr val="1D1D1D"/>
          </a:solidFill>
          <a:latin typeface="+mn-lt"/>
          <a:ea typeface="+mn-ea"/>
        </a:defRPr>
      </a:lvl6pPr>
      <a:lvl7pPr marL="2971120" indent="-228548" algn="l" rtl="0" eaLnBrk="1" fontAlgn="base" hangingPunct="1">
        <a:spcBef>
          <a:spcPct val="20000"/>
        </a:spcBef>
        <a:spcAft>
          <a:spcPct val="0"/>
        </a:spcAft>
        <a:buChar char="»"/>
        <a:defRPr sz="2000">
          <a:solidFill>
            <a:srgbClr val="1D1D1D"/>
          </a:solidFill>
          <a:latin typeface="+mn-lt"/>
          <a:ea typeface="+mn-ea"/>
        </a:defRPr>
      </a:lvl7pPr>
      <a:lvl8pPr marL="3428216" indent="-228548" algn="l" rtl="0" eaLnBrk="1" fontAlgn="base" hangingPunct="1">
        <a:spcBef>
          <a:spcPct val="20000"/>
        </a:spcBef>
        <a:spcAft>
          <a:spcPct val="0"/>
        </a:spcAft>
        <a:buChar char="»"/>
        <a:defRPr sz="2000">
          <a:solidFill>
            <a:srgbClr val="1D1D1D"/>
          </a:solidFill>
          <a:latin typeface="+mn-lt"/>
          <a:ea typeface="+mn-ea"/>
        </a:defRPr>
      </a:lvl8pPr>
      <a:lvl9pPr marL="3885312" indent="-228548" algn="l" rtl="0" eaLnBrk="1" fontAlgn="base" hangingPunct="1">
        <a:spcBef>
          <a:spcPct val="20000"/>
        </a:spcBef>
        <a:spcAft>
          <a:spcPct val="0"/>
        </a:spcAft>
        <a:buChar char="»"/>
        <a:defRPr sz="2000">
          <a:solidFill>
            <a:srgbClr val="1D1D1D"/>
          </a:solidFill>
          <a:latin typeface="+mn-lt"/>
          <a:ea typeface="+mn-ea"/>
        </a:defRPr>
      </a:lvl9pPr>
    </p:bodyStyle>
    <p:otherStyle>
      <a:defPPr>
        <a:defRPr lang="en-US"/>
      </a:defPPr>
      <a:lvl1pPr marL="0" algn="l" defTabSz="914191" rtl="0" eaLnBrk="1" latinLnBrk="0" hangingPunct="1">
        <a:defRPr sz="1800" kern="1200">
          <a:solidFill>
            <a:schemeClr val="tx1"/>
          </a:solidFill>
          <a:latin typeface="+mn-lt"/>
          <a:ea typeface="+mn-ea"/>
          <a:cs typeface="+mn-cs"/>
        </a:defRPr>
      </a:lvl1pPr>
      <a:lvl2pPr marL="457095" algn="l" defTabSz="914191" rtl="0" eaLnBrk="1" latinLnBrk="0" hangingPunct="1">
        <a:defRPr sz="1800" kern="1200">
          <a:solidFill>
            <a:schemeClr val="tx1"/>
          </a:solidFill>
          <a:latin typeface="+mn-lt"/>
          <a:ea typeface="+mn-ea"/>
          <a:cs typeface="+mn-cs"/>
        </a:defRPr>
      </a:lvl2pPr>
      <a:lvl3pPr marL="914191" algn="l" defTabSz="914191" rtl="0" eaLnBrk="1" latinLnBrk="0" hangingPunct="1">
        <a:defRPr sz="1800" kern="1200">
          <a:solidFill>
            <a:schemeClr val="tx1"/>
          </a:solidFill>
          <a:latin typeface="+mn-lt"/>
          <a:ea typeface="+mn-ea"/>
          <a:cs typeface="+mn-cs"/>
        </a:defRPr>
      </a:lvl3pPr>
      <a:lvl4pPr marL="1371286" algn="l" defTabSz="914191" rtl="0" eaLnBrk="1" latinLnBrk="0" hangingPunct="1">
        <a:defRPr sz="1800" kern="1200">
          <a:solidFill>
            <a:schemeClr val="tx1"/>
          </a:solidFill>
          <a:latin typeface="+mn-lt"/>
          <a:ea typeface="+mn-ea"/>
          <a:cs typeface="+mn-cs"/>
        </a:defRPr>
      </a:lvl4pPr>
      <a:lvl5pPr marL="1828382" algn="l" defTabSz="914191" rtl="0" eaLnBrk="1" latinLnBrk="0" hangingPunct="1">
        <a:defRPr sz="1800" kern="1200">
          <a:solidFill>
            <a:schemeClr val="tx1"/>
          </a:solidFill>
          <a:latin typeface="+mn-lt"/>
          <a:ea typeface="+mn-ea"/>
          <a:cs typeface="+mn-cs"/>
        </a:defRPr>
      </a:lvl5pPr>
      <a:lvl6pPr marL="2285478" algn="l" defTabSz="914191" rtl="0" eaLnBrk="1" latinLnBrk="0" hangingPunct="1">
        <a:defRPr sz="1800" kern="1200">
          <a:solidFill>
            <a:schemeClr val="tx1"/>
          </a:solidFill>
          <a:latin typeface="+mn-lt"/>
          <a:ea typeface="+mn-ea"/>
          <a:cs typeface="+mn-cs"/>
        </a:defRPr>
      </a:lvl6pPr>
      <a:lvl7pPr marL="2742573" algn="l" defTabSz="914191" rtl="0" eaLnBrk="1" latinLnBrk="0" hangingPunct="1">
        <a:defRPr sz="1800" kern="1200">
          <a:solidFill>
            <a:schemeClr val="tx1"/>
          </a:solidFill>
          <a:latin typeface="+mn-lt"/>
          <a:ea typeface="+mn-ea"/>
          <a:cs typeface="+mn-cs"/>
        </a:defRPr>
      </a:lvl7pPr>
      <a:lvl8pPr marL="3199668" algn="l" defTabSz="914191" rtl="0" eaLnBrk="1" latinLnBrk="0" hangingPunct="1">
        <a:defRPr sz="1800" kern="1200">
          <a:solidFill>
            <a:schemeClr val="tx1"/>
          </a:solidFill>
          <a:latin typeface="+mn-lt"/>
          <a:ea typeface="+mn-ea"/>
          <a:cs typeface="+mn-cs"/>
        </a:defRPr>
      </a:lvl8pPr>
      <a:lvl9pPr marL="3656764" algn="l" defTabSz="9141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00000"/>
        </a:solidFill>
        <a:effectLst/>
      </p:bgPr>
    </p:bg>
    <p:spTree>
      <p:nvGrpSpPr>
        <p:cNvPr id="1" name=""/>
        <p:cNvGrpSpPr/>
        <p:nvPr/>
      </p:nvGrpSpPr>
      <p:grpSpPr>
        <a:xfrm>
          <a:off x="0" y="0"/>
          <a:ext cx="0" cy="0"/>
          <a:chOff x="0" y="0"/>
          <a:chExt cx="0" cy="0"/>
        </a:xfrm>
      </p:grpSpPr>
      <p:sp>
        <p:nvSpPr>
          <p:cNvPr id="26" name="Rectangle 25"/>
          <p:cNvSpPr/>
          <p:nvPr/>
        </p:nvSpPr>
        <p:spPr bwMode="auto">
          <a:xfrm>
            <a:off x="0" y="57150"/>
            <a:ext cx="9144000" cy="5086349"/>
          </a:xfrm>
          <a:prstGeom prst="rect">
            <a:avLst/>
          </a:prstGeom>
          <a:solidFill>
            <a:schemeClr val="bg1"/>
          </a:solidFill>
          <a:ln w="9525" cap="flat" cmpd="sng" algn="ctr">
            <a:noFill/>
            <a:prstDash val="solid"/>
            <a:round/>
            <a:headEnd type="none" w="med" len="med"/>
            <a:tailEnd type="none" w="med" len="med"/>
          </a:ln>
          <a:effectLst>
            <a:outerShdw blurRad="63500" dist="25400" dir="16200000" algn="tl" rotWithShape="0">
              <a:srgbClr val="000000">
                <a:alpha val="30000"/>
              </a:srgbClr>
            </a:outerShdw>
          </a:effectLst>
        </p:spPr>
        <p:txBody>
          <a:bodyPr lIns="91419" tIns="45710" rIns="91419" bIns="45710"/>
          <a:lstStyle/>
          <a:p>
            <a:pPr eaLnBrk="0" hangingPunct="0">
              <a:defRPr/>
            </a:pPr>
            <a:endParaRPr lang="en-US" dirty="0">
              <a:latin typeface="Arial" pitchFamily="34" charset="0"/>
              <a:ea typeface="MS PGothic" pitchFamily="34" charset="-128"/>
              <a:cs typeface="+mn-cs"/>
            </a:endParaRPr>
          </a:p>
        </p:txBody>
      </p:sp>
      <p:sp>
        <p:nvSpPr>
          <p:cNvPr id="1028" name="Rectangle 2"/>
          <p:cNvSpPr>
            <a:spLocks noGrp="1" noChangeArrowheads="1"/>
          </p:cNvSpPr>
          <p:nvPr>
            <p:ph type="title"/>
          </p:nvPr>
        </p:nvSpPr>
        <p:spPr bwMode="auto">
          <a:xfrm>
            <a:off x="304800" y="171450"/>
            <a:ext cx="8610600" cy="85725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a:t>Click to edit Master title style</a:t>
            </a:r>
          </a:p>
        </p:txBody>
      </p:sp>
      <p:sp>
        <p:nvSpPr>
          <p:cNvPr id="1029" name="Rectangle 3"/>
          <p:cNvSpPr>
            <a:spLocks noGrp="1" noChangeArrowheads="1"/>
          </p:cNvSpPr>
          <p:nvPr>
            <p:ph type="body" idx="1"/>
          </p:nvPr>
        </p:nvSpPr>
        <p:spPr bwMode="auto">
          <a:xfrm>
            <a:off x="304800" y="1085850"/>
            <a:ext cx="8610600" cy="337185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Text Box 8"/>
          <p:cNvSpPr txBox="1">
            <a:spLocks noChangeArrowheads="1"/>
          </p:cNvSpPr>
          <p:nvPr/>
        </p:nvSpPr>
        <p:spPr bwMode="auto">
          <a:xfrm>
            <a:off x="76200" y="4845844"/>
            <a:ext cx="838200" cy="215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800" dirty="0">
                <a:solidFill>
                  <a:schemeClr val="accent4"/>
                </a:solidFill>
                <a:latin typeface="Calibri" charset="0"/>
                <a:cs typeface="Calibri" charset="0"/>
              </a:rPr>
              <a:t>Page </a:t>
            </a:r>
            <a:fld id="{63D4AF20-5529-064F-A528-2B9F8FF422FD}" type="slidenum">
              <a:rPr lang="en-US" sz="800" smtClean="0">
                <a:solidFill>
                  <a:schemeClr val="accent4"/>
                </a:solidFill>
                <a:latin typeface="Calibri" charset="0"/>
                <a:cs typeface="Calibri" charset="0"/>
              </a:rPr>
              <a:pPr eaLnBrk="1" hangingPunct="1">
                <a:spcBef>
                  <a:spcPct val="50000"/>
                </a:spcBef>
                <a:defRPr/>
              </a:pPr>
              <a:t>‹#›</a:t>
            </a:fld>
            <a:endParaRPr lang="en-US" sz="800" dirty="0">
              <a:solidFill>
                <a:schemeClr val="accent4"/>
              </a:solidFill>
              <a:latin typeface="Calibri" charset="0"/>
              <a:cs typeface="Calibri" charset="0"/>
            </a:endParaRPr>
          </a:p>
        </p:txBody>
      </p:sp>
      <p:cxnSp>
        <p:nvCxnSpPr>
          <p:cNvPr id="8" name="Straight Connector 7"/>
          <p:cNvCxnSpPr/>
          <p:nvPr/>
        </p:nvCxnSpPr>
        <p:spPr bwMode="auto">
          <a:xfrm>
            <a:off x="0" y="4800600"/>
            <a:ext cx="91440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1033" name="Picture 2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305800" y="4875974"/>
            <a:ext cx="685800" cy="232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084898173"/>
      </p:ext>
    </p:extLst>
  </p:cSld>
  <p:clrMap bg1="lt1" tx1="dk1" bg2="lt2" tx2="dk2" accent1="accent1" accent2="accent2" accent3="accent3" accent4="accent4" accent5="accent5" accent6="accent6" hlink="hlink" folHlink="folHlink"/>
  <p:sldLayoutIdLst>
    <p:sldLayoutId id="2147483926" r:id="rId1"/>
  </p:sldLayoutIdLst>
  <p:transition spd="slow" advClick="0" advTm="0">
    <p:fade/>
  </p:transition>
  <p:hf sldNum="0" hdr="0" dt="0"/>
  <p:txStyles>
    <p:title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p:titleStyle>
    <p:bodyStyle>
      <a:lvl1pPr marL="457095" indent="-457095" algn="l" rtl="0" eaLnBrk="1" fontAlgn="base" hangingPunct="1">
        <a:lnSpc>
          <a:spcPct val="90000"/>
        </a:lnSpc>
        <a:spcBef>
          <a:spcPct val="20000"/>
        </a:spcBef>
        <a:spcAft>
          <a:spcPct val="0"/>
        </a:spcAft>
        <a:buClr>
          <a:srgbClr val="C00000"/>
        </a:buClr>
        <a:buSzPct val="100000"/>
        <a:buFont typeface="Arial" charset="0"/>
        <a:buChar char="•"/>
        <a:defRPr sz="2800">
          <a:solidFill>
            <a:srgbClr val="1D1D1D"/>
          </a:solidFill>
          <a:latin typeface="Calibri" pitchFamily="34" charset="0"/>
          <a:ea typeface="ＭＳ Ｐゴシック" pitchFamily="-106" charset="-128"/>
          <a:cs typeface="ＭＳ Ｐゴシック"/>
        </a:defRPr>
      </a:lvl1pPr>
      <a:lvl2pPr marL="799917" indent="-342822" algn="l" rtl="0" eaLnBrk="1" fontAlgn="base" hangingPunct="1">
        <a:lnSpc>
          <a:spcPct val="90000"/>
        </a:lnSpc>
        <a:spcBef>
          <a:spcPct val="20000"/>
        </a:spcBef>
        <a:spcAft>
          <a:spcPct val="0"/>
        </a:spcAft>
        <a:buClr>
          <a:srgbClr val="C00000"/>
        </a:buClr>
        <a:buSzPct val="100000"/>
        <a:buFont typeface="Arial" charset="0"/>
        <a:buChar char="•"/>
        <a:defRPr sz="2400">
          <a:solidFill>
            <a:srgbClr val="1D1D1D"/>
          </a:solidFill>
          <a:latin typeface="Calibri" pitchFamily="34" charset="0"/>
          <a:ea typeface="ＭＳ Ｐゴシック" pitchFamily="-106" charset="-128"/>
          <a:cs typeface="ＭＳ Ｐゴシック"/>
        </a:defRPr>
      </a:lvl2pPr>
      <a:lvl3pPr marL="1142739" indent="-228548" algn="l" rtl="0" eaLnBrk="1" fontAlgn="base" hangingPunct="1">
        <a:lnSpc>
          <a:spcPct val="90000"/>
        </a:lnSpc>
        <a:spcBef>
          <a:spcPct val="20000"/>
        </a:spcBef>
        <a:spcAft>
          <a:spcPct val="0"/>
        </a:spcAft>
        <a:buClr>
          <a:srgbClr val="C00000"/>
        </a:buClr>
        <a:buSzPct val="60000"/>
        <a:buFont typeface="Courier New" charset="0"/>
        <a:buChar char="o"/>
        <a:defRPr sz="2400">
          <a:solidFill>
            <a:srgbClr val="1D1D1D"/>
          </a:solidFill>
          <a:latin typeface="Calibri" pitchFamily="34" charset="0"/>
          <a:ea typeface="ＭＳ Ｐゴシック" pitchFamily="-106" charset="-128"/>
          <a:cs typeface="ＭＳ Ｐゴシック"/>
        </a:defRPr>
      </a:lvl3pPr>
      <a:lvl4pPr marL="1599834"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4pPr>
      <a:lvl5pPr marL="2056930"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5pPr>
      <a:lvl6pPr marL="2514025" indent="-228548" algn="l" rtl="0" eaLnBrk="1" fontAlgn="base" hangingPunct="1">
        <a:spcBef>
          <a:spcPct val="20000"/>
        </a:spcBef>
        <a:spcAft>
          <a:spcPct val="0"/>
        </a:spcAft>
        <a:buChar char="»"/>
        <a:defRPr sz="2000">
          <a:solidFill>
            <a:srgbClr val="1D1D1D"/>
          </a:solidFill>
          <a:latin typeface="+mn-lt"/>
          <a:ea typeface="+mn-ea"/>
        </a:defRPr>
      </a:lvl6pPr>
      <a:lvl7pPr marL="2971120" indent="-228548" algn="l" rtl="0" eaLnBrk="1" fontAlgn="base" hangingPunct="1">
        <a:spcBef>
          <a:spcPct val="20000"/>
        </a:spcBef>
        <a:spcAft>
          <a:spcPct val="0"/>
        </a:spcAft>
        <a:buChar char="»"/>
        <a:defRPr sz="2000">
          <a:solidFill>
            <a:srgbClr val="1D1D1D"/>
          </a:solidFill>
          <a:latin typeface="+mn-lt"/>
          <a:ea typeface="+mn-ea"/>
        </a:defRPr>
      </a:lvl7pPr>
      <a:lvl8pPr marL="3428216" indent="-228548" algn="l" rtl="0" eaLnBrk="1" fontAlgn="base" hangingPunct="1">
        <a:spcBef>
          <a:spcPct val="20000"/>
        </a:spcBef>
        <a:spcAft>
          <a:spcPct val="0"/>
        </a:spcAft>
        <a:buChar char="»"/>
        <a:defRPr sz="2000">
          <a:solidFill>
            <a:srgbClr val="1D1D1D"/>
          </a:solidFill>
          <a:latin typeface="+mn-lt"/>
          <a:ea typeface="+mn-ea"/>
        </a:defRPr>
      </a:lvl8pPr>
      <a:lvl9pPr marL="3885312" indent="-228548" algn="l" rtl="0" eaLnBrk="1" fontAlgn="base" hangingPunct="1">
        <a:spcBef>
          <a:spcPct val="20000"/>
        </a:spcBef>
        <a:spcAft>
          <a:spcPct val="0"/>
        </a:spcAft>
        <a:buChar char="»"/>
        <a:defRPr sz="2000">
          <a:solidFill>
            <a:srgbClr val="1D1D1D"/>
          </a:solidFill>
          <a:latin typeface="+mn-lt"/>
          <a:ea typeface="+mn-ea"/>
        </a:defRPr>
      </a:lvl9pPr>
    </p:bodyStyle>
    <p:otherStyle>
      <a:defPPr>
        <a:defRPr lang="en-US"/>
      </a:defPPr>
      <a:lvl1pPr marL="0" algn="l" defTabSz="914191" rtl="0" eaLnBrk="1" latinLnBrk="0" hangingPunct="1">
        <a:defRPr sz="1800" kern="1200">
          <a:solidFill>
            <a:schemeClr val="tx1"/>
          </a:solidFill>
          <a:latin typeface="+mn-lt"/>
          <a:ea typeface="+mn-ea"/>
          <a:cs typeface="+mn-cs"/>
        </a:defRPr>
      </a:lvl1pPr>
      <a:lvl2pPr marL="457095" algn="l" defTabSz="914191" rtl="0" eaLnBrk="1" latinLnBrk="0" hangingPunct="1">
        <a:defRPr sz="1800" kern="1200">
          <a:solidFill>
            <a:schemeClr val="tx1"/>
          </a:solidFill>
          <a:latin typeface="+mn-lt"/>
          <a:ea typeface="+mn-ea"/>
          <a:cs typeface="+mn-cs"/>
        </a:defRPr>
      </a:lvl2pPr>
      <a:lvl3pPr marL="914191" algn="l" defTabSz="914191" rtl="0" eaLnBrk="1" latinLnBrk="0" hangingPunct="1">
        <a:defRPr sz="1800" kern="1200">
          <a:solidFill>
            <a:schemeClr val="tx1"/>
          </a:solidFill>
          <a:latin typeface="+mn-lt"/>
          <a:ea typeface="+mn-ea"/>
          <a:cs typeface="+mn-cs"/>
        </a:defRPr>
      </a:lvl3pPr>
      <a:lvl4pPr marL="1371286" algn="l" defTabSz="914191" rtl="0" eaLnBrk="1" latinLnBrk="0" hangingPunct="1">
        <a:defRPr sz="1800" kern="1200">
          <a:solidFill>
            <a:schemeClr val="tx1"/>
          </a:solidFill>
          <a:latin typeface="+mn-lt"/>
          <a:ea typeface="+mn-ea"/>
          <a:cs typeface="+mn-cs"/>
        </a:defRPr>
      </a:lvl4pPr>
      <a:lvl5pPr marL="1828382" algn="l" defTabSz="914191" rtl="0" eaLnBrk="1" latinLnBrk="0" hangingPunct="1">
        <a:defRPr sz="1800" kern="1200">
          <a:solidFill>
            <a:schemeClr val="tx1"/>
          </a:solidFill>
          <a:latin typeface="+mn-lt"/>
          <a:ea typeface="+mn-ea"/>
          <a:cs typeface="+mn-cs"/>
        </a:defRPr>
      </a:lvl5pPr>
      <a:lvl6pPr marL="2285478" algn="l" defTabSz="914191" rtl="0" eaLnBrk="1" latinLnBrk="0" hangingPunct="1">
        <a:defRPr sz="1800" kern="1200">
          <a:solidFill>
            <a:schemeClr val="tx1"/>
          </a:solidFill>
          <a:latin typeface="+mn-lt"/>
          <a:ea typeface="+mn-ea"/>
          <a:cs typeface="+mn-cs"/>
        </a:defRPr>
      </a:lvl6pPr>
      <a:lvl7pPr marL="2742573" algn="l" defTabSz="914191" rtl="0" eaLnBrk="1" latinLnBrk="0" hangingPunct="1">
        <a:defRPr sz="1800" kern="1200">
          <a:solidFill>
            <a:schemeClr val="tx1"/>
          </a:solidFill>
          <a:latin typeface="+mn-lt"/>
          <a:ea typeface="+mn-ea"/>
          <a:cs typeface="+mn-cs"/>
        </a:defRPr>
      </a:lvl7pPr>
      <a:lvl8pPr marL="3199668" algn="l" defTabSz="914191" rtl="0" eaLnBrk="1" latinLnBrk="0" hangingPunct="1">
        <a:defRPr sz="1800" kern="1200">
          <a:solidFill>
            <a:schemeClr val="tx1"/>
          </a:solidFill>
          <a:latin typeface="+mn-lt"/>
          <a:ea typeface="+mn-ea"/>
          <a:cs typeface="+mn-cs"/>
        </a:defRPr>
      </a:lvl8pPr>
      <a:lvl9pPr marL="3656764" algn="l" defTabSz="9141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www.temple.edu/research/researchadmin/era/era_user_guide.asp"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mailto:OVPR@temple.edu" TargetMode="External"/><Relationship Id="rId2" Type="http://schemas.openxmlformats.org/officeDocument/2006/relationships/hyperlink" Target="https://research.temple.edu/sites/research/files/images/Reques-to-Generate_100918.pdf" TargetMode="External"/><Relationship Id="rId1" Type="http://schemas.openxmlformats.org/officeDocument/2006/relationships/slideLayout" Target="../slideLayouts/slideLayout11.xml"/><Relationship Id="rId5" Type="http://schemas.openxmlformats.org/officeDocument/2006/relationships/hyperlink" Target="https://research.temple.edu/sites/research/files/images/PI_Grant-Exit-Transfer%20Notification-%20form%20v13.pdf" TargetMode="External"/><Relationship Id="rId4" Type="http://schemas.openxmlformats.org/officeDocument/2006/relationships/hyperlink" Target="https://research.temple.edu/sites/research/files/images/NCE%20Request_form-v3.pdf"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research.temple.edu/sites/research/files/images/Adv_center_nos_request.11.19.2020.pdf"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8" Type="http://schemas.openxmlformats.org/officeDocument/2006/relationships/hyperlink" Target="mailto:irb@temple.edu" TargetMode="External"/><Relationship Id="rId3" Type="http://schemas.openxmlformats.org/officeDocument/2006/relationships/hyperlink" Target="mailto:grantsmanagement@temple.edu" TargetMode="External"/><Relationship Id="rId7" Type="http://schemas.openxmlformats.org/officeDocument/2006/relationships/hyperlink" Target="mailto:iacuc@temple.edu"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6" Type="http://schemas.openxmlformats.org/officeDocument/2006/relationships/hyperlink" Target="mailto:coisom@temple.edu" TargetMode="External"/><Relationship Id="rId5" Type="http://schemas.openxmlformats.org/officeDocument/2006/relationships/hyperlink" Target="mailto:coitemple@temple.edu" TargetMode="External"/><Relationship Id="rId4" Type="http://schemas.openxmlformats.org/officeDocument/2006/relationships/hyperlink" Target="mailto:eRA@temple.edu" TargetMode="External"/><Relationship Id="rId9" Type="http://schemas.openxmlformats.org/officeDocument/2006/relationships/hyperlink" Target="mailto:marybp@templ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17269"/>
            <a:ext cx="9144000" cy="457200"/>
          </a:xfrm>
        </p:spPr>
        <p:txBody>
          <a:bodyPr/>
          <a:lstStyle/>
          <a:p>
            <a:r>
              <a:rPr lang="en-US" sz="2000" dirty="0"/>
              <a:t>Research Administration Guidance </a:t>
            </a:r>
            <a:br>
              <a:rPr lang="en-US" sz="2000" dirty="0"/>
            </a:br>
            <a:r>
              <a:rPr lang="en-US" sz="2000" dirty="0"/>
              <a:t>for Submitting External Applications</a:t>
            </a:r>
            <a:br>
              <a:rPr lang="en-US" sz="2000" dirty="0"/>
            </a:br>
            <a:endParaRPr lang="en-US" sz="2000" dirty="0"/>
          </a:p>
        </p:txBody>
      </p:sp>
      <p:sp>
        <p:nvSpPr>
          <p:cNvPr id="3" name="Subtitle 2"/>
          <p:cNvSpPr>
            <a:spLocks noGrp="1"/>
          </p:cNvSpPr>
          <p:nvPr>
            <p:ph type="subTitle" idx="1"/>
          </p:nvPr>
        </p:nvSpPr>
        <p:spPr>
          <a:xfrm>
            <a:off x="2609711" y="2849991"/>
            <a:ext cx="3718899" cy="1461705"/>
          </a:xfrm>
        </p:spPr>
        <p:txBody>
          <a:bodyPr/>
          <a:lstStyle/>
          <a:p>
            <a:pPr algn="l"/>
            <a:endParaRPr lang="en-US" sz="1800" dirty="0"/>
          </a:p>
          <a:p>
            <a:pPr algn="l"/>
            <a:r>
              <a:rPr lang="en-US" sz="1800" dirty="0"/>
              <a:t>Research Administration Pre-Award Presentation</a:t>
            </a:r>
          </a:p>
          <a:p>
            <a:pPr algn="l"/>
            <a:r>
              <a:rPr lang="en-US" sz="1800" dirty="0"/>
              <a:t>2018</a:t>
            </a:r>
          </a:p>
          <a:p>
            <a:endParaRPr lang="en-US" sz="1800" dirty="0"/>
          </a:p>
        </p:txBody>
      </p:sp>
    </p:spTree>
    <p:extLst>
      <p:ext uri="{BB962C8B-B14F-4D97-AF65-F5344CB8AC3E}">
        <p14:creationId xmlns:p14="http://schemas.microsoft.com/office/powerpoint/2010/main" val="5462018"/>
      </p:ext>
    </p:extLst>
  </p:cSld>
  <p:clrMapOvr>
    <a:masterClrMapping/>
  </p:clrMapOvr>
  <p:transition spd="slow" advClick="0" advTm="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3290" y="60492"/>
            <a:ext cx="5222905" cy="600164"/>
          </a:xfrm>
          <a:prstGeom prst="rect">
            <a:avLst/>
          </a:prstGeom>
          <a:noFill/>
        </p:spPr>
        <p:txBody>
          <a:bodyPr wrap="none" rtlCol="0">
            <a:spAutoFit/>
          </a:bodyPr>
          <a:lstStyle/>
          <a:p>
            <a:r>
              <a:rPr lang="en-US" sz="3300" dirty="0">
                <a:solidFill>
                  <a:schemeClr val="accent4"/>
                </a:solidFill>
              </a:rPr>
              <a:t>Building a Proposal in </a:t>
            </a:r>
            <a:r>
              <a:rPr lang="en-US" sz="3300" dirty="0" err="1">
                <a:solidFill>
                  <a:schemeClr val="accent4"/>
                </a:solidFill>
              </a:rPr>
              <a:t>eRA</a:t>
            </a:r>
            <a:endParaRPr lang="en-US" sz="3300" dirty="0">
              <a:solidFill>
                <a:schemeClr val="accent4"/>
              </a:solidFill>
            </a:endParaRPr>
          </a:p>
        </p:txBody>
      </p:sp>
      <p:sp>
        <p:nvSpPr>
          <p:cNvPr id="3" name="TextBox 2"/>
          <p:cNvSpPr txBox="1"/>
          <p:nvPr/>
        </p:nvSpPr>
        <p:spPr>
          <a:xfrm>
            <a:off x="427165" y="660656"/>
            <a:ext cx="8503253" cy="4185761"/>
          </a:xfrm>
          <a:prstGeom prst="rect">
            <a:avLst/>
          </a:prstGeom>
          <a:noFill/>
        </p:spPr>
        <p:txBody>
          <a:bodyPr wrap="square" rtlCol="0">
            <a:spAutoFit/>
          </a:bodyPr>
          <a:lstStyle/>
          <a:p>
            <a:pPr marL="257175" indent="-257175">
              <a:buAutoNum type="arabicPeriod"/>
            </a:pPr>
            <a:r>
              <a:rPr lang="en-US" sz="1400" dirty="0">
                <a:solidFill>
                  <a:schemeClr val="accent4"/>
                </a:solidFill>
              </a:rPr>
              <a:t>Confirm Sponsor is in </a:t>
            </a:r>
            <a:r>
              <a:rPr lang="en-US" sz="1400" dirty="0" err="1">
                <a:solidFill>
                  <a:schemeClr val="accent4"/>
                </a:solidFill>
              </a:rPr>
              <a:t>eRA</a:t>
            </a:r>
            <a:r>
              <a:rPr lang="en-US" sz="1400" dirty="0">
                <a:solidFill>
                  <a:schemeClr val="accent4"/>
                </a:solidFill>
              </a:rPr>
              <a:t> with </a:t>
            </a:r>
            <a:r>
              <a:rPr lang="en-US" sz="1400" dirty="0" err="1">
                <a:solidFill>
                  <a:schemeClr val="accent4"/>
                </a:solidFill>
              </a:rPr>
              <a:t>eRA</a:t>
            </a:r>
            <a:r>
              <a:rPr lang="en-US" sz="1400" dirty="0">
                <a:solidFill>
                  <a:schemeClr val="accent4"/>
                </a:solidFill>
              </a:rPr>
              <a:t> Team</a:t>
            </a:r>
          </a:p>
          <a:p>
            <a:pPr marL="257175" indent="-257175">
              <a:buAutoNum type="arabicPeriod"/>
            </a:pPr>
            <a:r>
              <a:rPr lang="en-US" sz="1400" dirty="0">
                <a:solidFill>
                  <a:schemeClr val="accent4"/>
                </a:solidFill>
              </a:rPr>
              <a:t>Determine who should be on the Route and confirm with </a:t>
            </a:r>
            <a:r>
              <a:rPr lang="en-US" sz="1400" dirty="0" err="1">
                <a:solidFill>
                  <a:schemeClr val="accent4"/>
                </a:solidFill>
              </a:rPr>
              <a:t>eRA</a:t>
            </a:r>
            <a:endParaRPr lang="en-US" sz="1400" dirty="0">
              <a:solidFill>
                <a:schemeClr val="accent4"/>
              </a:solidFill>
            </a:endParaRPr>
          </a:p>
          <a:p>
            <a:pPr marL="257175" indent="-257175">
              <a:buFontTx/>
              <a:buAutoNum type="arabicPeriod"/>
            </a:pPr>
            <a:r>
              <a:rPr lang="en-US" sz="1400" dirty="0">
                <a:solidFill>
                  <a:schemeClr val="accent4"/>
                </a:solidFill>
              </a:rPr>
              <a:t>Begin to develop the Proposal in </a:t>
            </a:r>
            <a:r>
              <a:rPr lang="en-US" sz="1400" dirty="0" err="1">
                <a:solidFill>
                  <a:schemeClr val="accent4"/>
                </a:solidFill>
              </a:rPr>
              <a:t>eRA</a:t>
            </a:r>
            <a:r>
              <a:rPr lang="en-US" sz="1400" dirty="0">
                <a:solidFill>
                  <a:schemeClr val="accent4"/>
                </a:solidFill>
              </a:rPr>
              <a:t> (</a:t>
            </a:r>
            <a:r>
              <a:rPr lang="en-US" sz="1400" i="1" dirty="0">
                <a:solidFill>
                  <a:schemeClr val="accent4"/>
                </a:solidFill>
              </a:rPr>
              <a:t>Plan appropriately for record to arrive at least ten (10) working days prior to the submission deadline. 5 and 2 day waiver requirements apply</a:t>
            </a:r>
            <a:r>
              <a:rPr lang="en-US" sz="1400" dirty="0">
                <a:solidFill>
                  <a:schemeClr val="accent4"/>
                </a:solidFill>
              </a:rPr>
              <a:t>) this includes:</a:t>
            </a:r>
          </a:p>
          <a:p>
            <a:pPr marL="557213" lvl="1" indent="-214313">
              <a:buFont typeface="Wingdings" panose="05000000000000000000" pitchFamily="2" charset="2"/>
              <a:buChar char="ü"/>
            </a:pPr>
            <a:r>
              <a:rPr lang="en-US" sz="1400" dirty="0">
                <a:solidFill>
                  <a:schemeClr val="accent4"/>
                </a:solidFill>
              </a:rPr>
              <a:t>   Grant Applications</a:t>
            </a:r>
          </a:p>
          <a:p>
            <a:pPr marL="557213" lvl="1" indent="-214313">
              <a:buFont typeface="Wingdings" panose="05000000000000000000" pitchFamily="2" charset="2"/>
              <a:buChar char="ü"/>
            </a:pPr>
            <a:r>
              <a:rPr lang="en-US" sz="1400" dirty="0">
                <a:solidFill>
                  <a:schemeClr val="accent4"/>
                </a:solidFill>
              </a:rPr>
              <a:t>   Contracts</a:t>
            </a:r>
          </a:p>
          <a:p>
            <a:pPr marL="557213" lvl="1" indent="-214313">
              <a:buFont typeface="Wingdings" panose="05000000000000000000" pitchFamily="2" charset="2"/>
              <a:buChar char="ü"/>
            </a:pPr>
            <a:r>
              <a:rPr lang="en-US" sz="1400" dirty="0">
                <a:solidFill>
                  <a:schemeClr val="accent4"/>
                </a:solidFill>
              </a:rPr>
              <a:t>   Subcontracts</a:t>
            </a:r>
          </a:p>
          <a:p>
            <a:pPr marL="557213" lvl="1" indent="-214313">
              <a:buFont typeface="Wingdings" panose="05000000000000000000" pitchFamily="2" charset="2"/>
              <a:buChar char="ü"/>
            </a:pPr>
            <a:r>
              <a:rPr lang="en-US" sz="1400" dirty="0">
                <a:solidFill>
                  <a:schemeClr val="accent4"/>
                </a:solidFill>
              </a:rPr>
              <a:t>   Letters of Intent, White papers, Pre-applications (if budget and/or signature of AO is requested by Sponsor).</a:t>
            </a:r>
          </a:p>
          <a:p>
            <a:pPr marL="257175" indent="-257175">
              <a:buAutoNum type="arabicPeriod" startAt="4"/>
            </a:pPr>
            <a:r>
              <a:rPr lang="en-US" sz="1400" dirty="0">
                <a:solidFill>
                  <a:schemeClr val="accent4"/>
                </a:solidFill>
              </a:rPr>
              <a:t>Complete each required tab and upload documents in the appropriate tab</a:t>
            </a:r>
          </a:p>
          <a:p>
            <a:pPr marL="257175" indent="-257175">
              <a:buAutoNum type="arabicPeriod" startAt="5"/>
            </a:pPr>
            <a:r>
              <a:rPr lang="en-US" sz="1400" dirty="0">
                <a:solidFill>
                  <a:schemeClr val="accent4"/>
                </a:solidFill>
              </a:rPr>
              <a:t>Route Proposal for Preliminary Review </a:t>
            </a:r>
          </a:p>
          <a:p>
            <a:pPr marL="600075" lvl="1" indent="-257175">
              <a:buFont typeface="Wingdings" panose="05000000000000000000" pitchFamily="2" charset="2"/>
              <a:buChar char="ü"/>
            </a:pPr>
            <a:r>
              <a:rPr lang="en-US" sz="1400" dirty="0">
                <a:solidFill>
                  <a:schemeClr val="accent4"/>
                </a:solidFill>
              </a:rPr>
              <a:t>RA Pre-Award will contact you to discuss modifications and revisions to submission</a:t>
            </a:r>
          </a:p>
          <a:p>
            <a:pPr marL="600075" lvl="1" indent="-257175">
              <a:buFont typeface="Wingdings" panose="05000000000000000000" pitchFamily="2" charset="2"/>
              <a:buChar char="ü"/>
            </a:pPr>
            <a:r>
              <a:rPr lang="en-US" sz="1400" dirty="0">
                <a:solidFill>
                  <a:schemeClr val="accent4"/>
                </a:solidFill>
              </a:rPr>
              <a:t>In some instances where the budget is significantly changed the record will be returned to preliminary route</a:t>
            </a:r>
          </a:p>
          <a:p>
            <a:pPr marL="600075" lvl="1" indent="-257175">
              <a:buFont typeface="Wingdings" panose="05000000000000000000" pitchFamily="2" charset="2"/>
              <a:buChar char="ü"/>
            </a:pPr>
            <a:r>
              <a:rPr lang="en-US" sz="1400" dirty="0">
                <a:solidFill>
                  <a:schemeClr val="accent4"/>
                </a:solidFill>
              </a:rPr>
              <a:t>Requested edits and/or revisions and all required documents must be in final version to move to final review.</a:t>
            </a:r>
          </a:p>
          <a:p>
            <a:pPr marL="942975" lvl="2" indent="-257175">
              <a:buFont typeface="Wingdings" panose="05000000000000000000" pitchFamily="2" charset="2"/>
              <a:buChar char="v"/>
            </a:pPr>
            <a:r>
              <a:rPr lang="en-US" sz="1400" dirty="0">
                <a:solidFill>
                  <a:schemeClr val="accent4"/>
                </a:solidFill>
              </a:rPr>
              <a:t>For Non System-to-System submissions the entire application as submitted to sponsor is to be uploaded in </a:t>
            </a:r>
            <a:r>
              <a:rPr lang="en-US" sz="1400" dirty="0" err="1">
                <a:solidFill>
                  <a:schemeClr val="accent4"/>
                </a:solidFill>
              </a:rPr>
              <a:t>eRA</a:t>
            </a:r>
            <a:r>
              <a:rPr lang="en-US" sz="1400" dirty="0">
                <a:solidFill>
                  <a:schemeClr val="accent4"/>
                </a:solidFill>
              </a:rPr>
              <a:t>.</a:t>
            </a:r>
          </a:p>
          <a:p>
            <a:pPr marL="257175" indent="-257175">
              <a:buAutoNum type="arabicPeriod" startAt="6"/>
            </a:pPr>
            <a:r>
              <a:rPr lang="en-US" sz="1400" dirty="0">
                <a:solidFill>
                  <a:schemeClr val="accent4"/>
                </a:solidFill>
              </a:rPr>
              <a:t>SUBMIT PROPOSAL TO RA Pre-Award FOR FINAL REVIEW</a:t>
            </a:r>
          </a:p>
        </p:txBody>
      </p:sp>
    </p:spTree>
    <p:extLst>
      <p:ext uri="{BB962C8B-B14F-4D97-AF65-F5344CB8AC3E}">
        <p14:creationId xmlns:p14="http://schemas.microsoft.com/office/powerpoint/2010/main" val="516954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idx="4294967295"/>
          </p:nvPr>
        </p:nvSpPr>
        <p:spPr>
          <a:xfrm>
            <a:off x="0" y="544513"/>
            <a:ext cx="7200900" cy="546100"/>
          </a:xfrm>
        </p:spPr>
        <p:txBody>
          <a:bodyPr>
            <a:normAutofit fontScale="90000"/>
          </a:bodyPr>
          <a:lstStyle/>
          <a:p>
            <a:r>
              <a:rPr lang="en-US" dirty="0"/>
              <a:t>New Submissions</a:t>
            </a:r>
          </a:p>
        </p:txBody>
      </p:sp>
      <p:sp>
        <p:nvSpPr>
          <p:cNvPr id="12" name="Content Placeholder 11"/>
          <p:cNvSpPr>
            <a:spLocks noGrp="1"/>
          </p:cNvSpPr>
          <p:nvPr>
            <p:ph idx="4294967295"/>
          </p:nvPr>
        </p:nvSpPr>
        <p:spPr>
          <a:xfrm>
            <a:off x="1912938" y="1090613"/>
            <a:ext cx="7231062" cy="3530600"/>
          </a:xfrm>
        </p:spPr>
        <p:txBody>
          <a:bodyPr>
            <a:normAutofit fontScale="55000" lnSpcReduction="20000"/>
          </a:bodyPr>
          <a:lstStyle/>
          <a:p>
            <a:pPr marL="342900" indent="-342900">
              <a:buFont typeface="+mj-lt"/>
              <a:buAutoNum type="arabicPeriod"/>
            </a:pPr>
            <a:r>
              <a:rPr lang="en-US" dirty="0"/>
              <a:t>Get Started Early</a:t>
            </a:r>
          </a:p>
          <a:p>
            <a:pPr marL="342900" indent="-342900">
              <a:buFont typeface="+mj-lt"/>
              <a:buAutoNum type="arabicPeriod"/>
            </a:pPr>
            <a:r>
              <a:rPr lang="en-US" dirty="0"/>
              <a:t>Familiarize yourself with the Sponsor Guidelines</a:t>
            </a:r>
          </a:p>
          <a:p>
            <a:pPr marL="342900" indent="-342900">
              <a:buFont typeface="+mj-lt"/>
              <a:buAutoNum type="arabicPeriod"/>
            </a:pPr>
            <a:r>
              <a:rPr lang="en-US" dirty="0"/>
              <a:t>Gather all registrations, certifications &amp; other documents to be included in proposal</a:t>
            </a:r>
          </a:p>
          <a:p>
            <a:pPr marL="342900" indent="-342900">
              <a:buFont typeface="+mj-lt"/>
              <a:buAutoNum type="arabicPeriod"/>
            </a:pPr>
            <a:r>
              <a:rPr lang="en-US" dirty="0"/>
              <a:t>Check to see if the Sponsor is in </a:t>
            </a:r>
            <a:r>
              <a:rPr lang="en-US" dirty="0" err="1"/>
              <a:t>eRA</a:t>
            </a:r>
            <a:r>
              <a:rPr lang="en-US" dirty="0"/>
              <a:t>, if not, request </a:t>
            </a:r>
            <a:r>
              <a:rPr lang="en-US" dirty="0" err="1"/>
              <a:t>eRA</a:t>
            </a:r>
            <a:r>
              <a:rPr lang="en-US" dirty="0"/>
              <a:t> team add the Sponsor ASAP</a:t>
            </a:r>
          </a:p>
          <a:p>
            <a:pPr marL="342900" indent="-342900">
              <a:buFont typeface="+mj-lt"/>
              <a:buAutoNum type="arabicPeriod"/>
            </a:pPr>
            <a:r>
              <a:rPr lang="en-US" dirty="0"/>
              <a:t>Build the Proposal in </a:t>
            </a:r>
            <a:r>
              <a:rPr lang="en-US" dirty="0" err="1"/>
              <a:t>eRA</a:t>
            </a:r>
            <a:r>
              <a:rPr lang="en-US" dirty="0"/>
              <a:t> by completing the </a:t>
            </a:r>
            <a:r>
              <a:rPr lang="en-US" dirty="0" err="1"/>
              <a:t>eSPAF</a:t>
            </a:r>
            <a:endParaRPr lang="en-US" dirty="0"/>
          </a:p>
          <a:p>
            <a:pPr lvl="1">
              <a:buFont typeface="Wingdings" panose="05000000000000000000" pitchFamily="2" charset="2"/>
              <a:buChar char="ü"/>
            </a:pPr>
            <a:r>
              <a:rPr lang="en-US" dirty="0"/>
              <a:t>Personnel (biosketches/CV) (if required include Other Support) CHECK YOUR CONFLICT OF INTEREST CERTIFICATION AND UPDATE IF NECESSARY</a:t>
            </a:r>
          </a:p>
          <a:p>
            <a:pPr lvl="1">
              <a:buFont typeface="Wingdings" panose="05000000000000000000" pitchFamily="2" charset="2"/>
              <a:buChar char="ü"/>
            </a:pPr>
            <a:r>
              <a:rPr lang="en-US" dirty="0"/>
              <a:t>Abstract (If not sponsor required, please provide a brief summary)</a:t>
            </a:r>
          </a:p>
          <a:p>
            <a:pPr lvl="1">
              <a:buFont typeface="Wingdings" panose="05000000000000000000" pitchFamily="2" charset="2"/>
              <a:buChar char="ü"/>
            </a:pPr>
            <a:r>
              <a:rPr lang="en-US" dirty="0"/>
              <a:t>Performance Sites with DUNS, Zip code+4 </a:t>
            </a:r>
          </a:p>
          <a:p>
            <a:pPr lvl="1">
              <a:buFont typeface="Wingdings" panose="05000000000000000000" pitchFamily="2" charset="2"/>
              <a:buChar char="ü"/>
            </a:pPr>
            <a:r>
              <a:rPr lang="en-US" dirty="0"/>
              <a:t>Budget &amp;  Budget Justification</a:t>
            </a:r>
          </a:p>
          <a:p>
            <a:pPr lvl="1">
              <a:buFont typeface="Wingdings" panose="05000000000000000000" pitchFamily="2" charset="2"/>
              <a:buChar char="ü"/>
            </a:pPr>
            <a:r>
              <a:rPr lang="en-US" dirty="0"/>
              <a:t>Research Plan/Scope of Work </a:t>
            </a:r>
            <a:r>
              <a:rPr lang="en-US" i="1" dirty="0"/>
              <a:t>(Not required during administrative review)</a:t>
            </a:r>
          </a:p>
          <a:p>
            <a:pPr lvl="1">
              <a:buFont typeface="Wingdings" panose="05000000000000000000" pitchFamily="2" charset="2"/>
              <a:buChar char="ü"/>
            </a:pPr>
            <a:r>
              <a:rPr lang="en-US" dirty="0"/>
              <a:t>Approvals (IRB, IACUC, IBC, EHRS)</a:t>
            </a:r>
          </a:p>
          <a:p>
            <a:pPr lvl="1">
              <a:buFont typeface="Wingdings" panose="05000000000000000000" pitchFamily="2" charset="2"/>
              <a:buChar char="ü"/>
            </a:pPr>
            <a:r>
              <a:rPr lang="en-US" dirty="0"/>
              <a:t>Temple Documents </a:t>
            </a:r>
          </a:p>
          <a:p>
            <a:pPr lvl="2">
              <a:buFont typeface="Wingdings" panose="05000000000000000000" pitchFamily="2" charset="2"/>
              <a:buChar char="ü"/>
            </a:pPr>
            <a:r>
              <a:rPr lang="en-US" dirty="0"/>
              <a:t>Sponsor Guidelines, Required Forms, Excel Spreadsheet, Special instructions regarding F&amp;A (if applicable), etc. </a:t>
            </a:r>
          </a:p>
          <a:p>
            <a:pPr lvl="2">
              <a:buFont typeface="Wingdings" panose="05000000000000000000" pitchFamily="2" charset="2"/>
              <a:buChar char="ü"/>
            </a:pPr>
            <a:r>
              <a:rPr lang="en-US" dirty="0"/>
              <a:t>Request for Principal Investigator Status Form, Subrecipient Commitment Form, Request to Generate</a:t>
            </a:r>
          </a:p>
          <a:p>
            <a:pPr lvl="2">
              <a:buFont typeface="Wingdings" panose="05000000000000000000" pitchFamily="2" charset="2"/>
              <a:buChar char="ü"/>
            </a:pPr>
            <a:r>
              <a:rPr lang="en-US" dirty="0"/>
              <a:t>Subcontracts with Scope of Work, LOI, Budget and Justification (if applicable)</a:t>
            </a:r>
          </a:p>
          <a:p>
            <a:endParaRPr lang="en-US" dirty="0"/>
          </a:p>
        </p:txBody>
      </p:sp>
    </p:spTree>
    <p:extLst>
      <p:ext uri="{BB962C8B-B14F-4D97-AF65-F5344CB8AC3E}">
        <p14:creationId xmlns:p14="http://schemas.microsoft.com/office/powerpoint/2010/main" val="3241814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8436"/>
            <a:ext cx="8610600" cy="857250"/>
          </a:xfrm>
        </p:spPr>
        <p:txBody>
          <a:bodyPr>
            <a:normAutofit/>
          </a:bodyPr>
          <a:lstStyle/>
          <a:p>
            <a:r>
              <a:rPr lang="en-US" dirty="0"/>
              <a:t>Budget Requirements for New Submissions</a:t>
            </a:r>
          </a:p>
        </p:txBody>
      </p:sp>
      <p:sp>
        <p:nvSpPr>
          <p:cNvPr id="3" name="Content Placeholder 2"/>
          <p:cNvSpPr>
            <a:spLocks noGrp="1"/>
          </p:cNvSpPr>
          <p:nvPr>
            <p:ph idx="1"/>
          </p:nvPr>
        </p:nvSpPr>
        <p:spPr>
          <a:xfrm>
            <a:off x="304800" y="905639"/>
            <a:ext cx="8610600" cy="3759803"/>
          </a:xfrm>
        </p:spPr>
        <p:txBody>
          <a:bodyPr/>
          <a:lstStyle/>
          <a:p>
            <a:r>
              <a:rPr lang="en-US" sz="2400" dirty="0"/>
              <a:t>Non System-to-System (Non S2S)</a:t>
            </a:r>
          </a:p>
          <a:p>
            <a:pPr lvl="1"/>
            <a:r>
              <a:rPr lang="en-US" sz="2000" dirty="0"/>
              <a:t>Complete Detail and appointment sections of Budget tab for all key personnel.</a:t>
            </a:r>
          </a:p>
          <a:p>
            <a:pPr lvl="2"/>
            <a:r>
              <a:rPr lang="en-US" sz="2000" dirty="0"/>
              <a:t>Provide an Excel spreadsheet template that includes:</a:t>
            </a:r>
          </a:p>
          <a:p>
            <a:pPr lvl="3"/>
            <a:r>
              <a:rPr lang="en-US" sz="1800" dirty="0"/>
              <a:t>Level of effort – Base Salary – Type of appointment (academic, summer, calendar) for all personnel</a:t>
            </a:r>
          </a:p>
          <a:p>
            <a:r>
              <a:rPr lang="en-US" sz="2400" dirty="0"/>
              <a:t>System-to-System (S2S)</a:t>
            </a:r>
          </a:p>
          <a:p>
            <a:pPr lvl="1"/>
            <a:r>
              <a:rPr lang="en-US" sz="2000" dirty="0"/>
              <a:t>Complete Detail and appointment sections of Budget tab for all key personnel.</a:t>
            </a:r>
          </a:p>
          <a:p>
            <a:pPr lvl="2"/>
            <a:r>
              <a:rPr lang="en-US" sz="2000" dirty="0"/>
              <a:t>Provide an Excel spreadsheet template that includes:</a:t>
            </a:r>
          </a:p>
          <a:p>
            <a:pPr lvl="3"/>
            <a:r>
              <a:rPr lang="en-US" sz="1800" dirty="0"/>
              <a:t>Level of effort – Base Salary – Type of appointment (academic, summer, calendar) for all personnel</a:t>
            </a:r>
          </a:p>
          <a:p>
            <a:pPr lvl="1"/>
            <a:endParaRPr lang="en-US" dirty="0"/>
          </a:p>
        </p:txBody>
      </p:sp>
    </p:spTree>
    <p:extLst>
      <p:ext uri="{BB962C8B-B14F-4D97-AF65-F5344CB8AC3E}">
        <p14:creationId xmlns:p14="http://schemas.microsoft.com/office/powerpoint/2010/main" val="58388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4294967295"/>
          </p:nvPr>
        </p:nvSpPr>
        <p:spPr>
          <a:xfrm>
            <a:off x="727515" y="1057959"/>
            <a:ext cx="7200900" cy="3709304"/>
          </a:xfrm>
        </p:spPr>
        <p:txBody>
          <a:bodyPr>
            <a:normAutofit fontScale="55000" lnSpcReduction="20000"/>
          </a:bodyPr>
          <a:lstStyle/>
          <a:p>
            <a:pPr marL="342900" indent="-342900">
              <a:buFont typeface="+mj-lt"/>
              <a:buAutoNum type="arabicPeriod"/>
            </a:pPr>
            <a:r>
              <a:rPr lang="en-US" dirty="0"/>
              <a:t>Get Started Early</a:t>
            </a:r>
          </a:p>
          <a:p>
            <a:pPr marL="342900" indent="-342900">
              <a:buFont typeface="+mj-lt"/>
              <a:buAutoNum type="arabicPeriod"/>
            </a:pPr>
            <a:r>
              <a:rPr lang="en-US" dirty="0"/>
              <a:t>Gather Material Required by the Sponsor</a:t>
            </a:r>
          </a:p>
          <a:p>
            <a:pPr lvl="1">
              <a:buFont typeface="Wingdings" panose="05000000000000000000" pitchFamily="2" charset="2"/>
              <a:buChar char="ü"/>
            </a:pPr>
            <a:r>
              <a:rPr lang="en-US" dirty="0"/>
              <a:t>Progress Report (Some Foundations)</a:t>
            </a:r>
          </a:p>
          <a:p>
            <a:pPr lvl="1">
              <a:buFont typeface="Wingdings" panose="05000000000000000000" pitchFamily="2" charset="2"/>
              <a:buChar char="ü"/>
            </a:pPr>
            <a:r>
              <a:rPr lang="en-US" dirty="0"/>
              <a:t>New or Revised Scope of Work</a:t>
            </a:r>
          </a:p>
          <a:p>
            <a:pPr lvl="1">
              <a:buFont typeface="Wingdings" panose="05000000000000000000" pitchFamily="2" charset="2"/>
              <a:buChar char="ü"/>
            </a:pPr>
            <a:r>
              <a:rPr lang="en-US" dirty="0"/>
              <a:t>New Budget and/or justification</a:t>
            </a:r>
          </a:p>
          <a:p>
            <a:pPr marL="0" indent="0">
              <a:buNone/>
            </a:pPr>
            <a:r>
              <a:rPr lang="en-US" sz="2900" dirty="0">
                <a:solidFill>
                  <a:srgbClr val="C00000"/>
                </a:solidFill>
              </a:rPr>
              <a:t>3.   </a:t>
            </a:r>
            <a:r>
              <a:rPr lang="en-US" sz="2900" dirty="0"/>
              <a:t>Start in </a:t>
            </a:r>
            <a:r>
              <a:rPr lang="en-US" sz="2900" dirty="0" err="1"/>
              <a:t>eRA</a:t>
            </a:r>
            <a:r>
              <a:rPr lang="en-US" sz="2900" dirty="0"/>
              <a:t> – Plan appropriately for record to arrive at least ten (10)   working days prior to the submission deadline. 5 and 2 day waiver requirements apply.</a:t>
            </a:r>
          </a:p>
          <a:p>
            <a:pPr marL="685800" lvl="1" indent="-342900">
              <a:buFont typeface="+mj-lt"/>
              <a:buAutoNum type="arabicPeriod"/>
            </a:pPr>
            <a:r>
              <a:rPr lang="en-US" dirty="0"/>
              <a:t>Abstract (If not sponsor required, please provide a brief summary)</a:t>
            </a:r>
          </a:p>
          <a:p>
            <a:pPr marL="685800" lvl="1" indent="-342900">
              <a:buFont typeface="+mj-lt"/>
              <a:buAutoNum type="arabicPeriod"/>
            </a:pPr>
            <a:r>
              <a:rPr lang="en-US" dirty="0"/>
              <a:t>Personnel (</a:t>
            </a:r>
            <a:r>
              <a:rPr lang="en-US" dirty="0" err="1"/>
              <a:t>biosketch</a:t>
            </a:r>
            <a:r>
              <a:rPr lang="en-US" dirty="0"/>
              <a:t>/CV/Other support) CHECK YOUR CONFLICT OF INTEREST CERTIFICATION AND UPDATE IF NECESSARY</a:t>
            </a:r>
          </a:p>
          <a:p>
            <a:pPr marL="685800" lvl="1" indent="-342900">
              <a:buFont typeface="+mj-lt"/>
              <a:buAutoNum type="arabicPeriod"/>
            </a:pPr>
            <a:r>
              <a:rPr lang="en-US" dirty="0"/>
              <a:t>Research Plan/Scope of Work</a:t>
            </a:r>
          </a:p>
          <a:p>
            <a:pPr marL="685800" lvl="1" indent="-342900">
              <a:buFont typeface="+mj-lt"/>
              <a:buAutoNum type="arabicPeriod"/>
            </a:pPr>
            <a:r>
              <a:rPr lang="en-US" dirty="0"/>
              <a:t>Budget and Justification</a:t>
            </a:r>
          </a:p>
          <a:p>
            <a:pPr marL="685800" lvl="1" indent="-342900">
              <a:buFont typeface="+mj-lt"/>
              <a:buAutoNum type="arabicPeriod"/>
            </a:pPr>
            <a:r>
              <a:rPr lang="en-US" dirty="0"/>
              <a:t>Approvals (IRB, IACUC, IBC, EHRS)</a:t>
            </a:r>
          </a:p>
          <a:p>
            <a:pPr marL="685800" lvl="1" indent="-342900">
              <a:buFont typeface="+mj-lt"/>
              <a:buAutoNum type="arabicPeriod"/>
            </a:pPr>
            <a:r>
              <a:rPr lang="en-US" dirty="0"/>
              <a:t>Temple Documents </a:t>
            </a:r>
          </a:p>
          <a:p>
            <a:pPr lvl="2">
              <a:buFont typeface="Wingdings" panose="05000000000000000000" pitchFamily="2" charset="2"/>
              <a:buChar char="ü"/>
            </a:pPr>
            <a:r>
              <a:rPr lang="en-US" dirty="0"/>
              <a:t>Sponsor Guidelines, Required Forms, Excel Spreadsheet, Special instructions regarding F&amp;A (if applicable), etc. </a:t>
            </a:r>
          </a:p>
          <a:p>
            <a:pPr lvl="2">
              <a:buFont typeface="Wingdings" panose="05000000000000000000" pitchFamily="2" charset="2"/>
              <a:buChar char="ü"/>
            </a:pPr>
            <a:r>
              <a:rPr lang="en-US" dirty="0"/>
              <a:t>Request for Principal Investigator Status Form, Subrecipient Commitment Form, Request to Generate</a:t>
            </a:r>
          </a:p>
          <a:p>
            <a:pPr lvl="2">
              <a:buFont typeface="Wingdings" panose="05000000000000000000" pitchFamily="2" charset="2"/>
              <a:buChar char="ü"/>
            </a:pPr>
            <a:r>
              <a:rPr lang="en-US" dirty="0"/>
              <a:t>Subcontracts with Scope of Work, LOI, Budget and Justification (if applicable)</a:t>
            </a:r>
          </a:p>
          <a:p>
            <a:pPr marL="0" indent="0">
              <a:buNone/>
            </a:pPr>
            <a:endParaRPr lang="en-US" dirty="0"/>
          </a:p>
        </p:txBody>
      </p:sp>
      <p:sp>
        <p:nvSpPr>
          <p:cNvPr id="8" name="Title 7"/>
          <p:cNvSpPr>
            <a:spLocks noGrp="1"/>
          </p:cNvSpPr>
          <p:nvPr>
            <p:ph type="title" idx="4294967295"/>
          </p:nvPr>
        </p:nvSpPr>
        <p:spPr>
          <a:xfrm>
            <a:off x="80093" y="267222"/>
            <a:ext cx="7200900" cy="486991"/>
          </a:xfrm>
        </p:spPr>
        <p:txBody>
          <a:bodyPr>
            <a:normAutofit fontScale="90000"/>
          </a:bodyPr>
          <a:lstStyle/>
          <a:p>
            <a:r>
              <a:rPr lang="en-US" dirty="0"/>
              <a:t>Renewal Submissions</a:t>
            </a:r>
            <a:br>
              <a:rPr lang="en-US" dirty="0"/>
            </a:br>
            <a:endParaRPr lang="en-US" dirty="0"/>
          </a:p>
        </p:txBody>
      </p:sp>
    </p:spTree>
    <p:extLst>
      <p:ext uri="{BB962C8B-B14F-4D97-AF65-F5344CB8AC3E}">
        <p14:creationId xmlns:p14="http://schemas.microsoft.com/office/powerpoint/2010/main" val="47322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2305" y="128086"/>
            <a:ext cx="6516336" cy="600164"/>
          </a:xfrm>
          <a:prstGeom prst="rect">
            <a:avLst/>
          </a:prstGeom>
          <a:noFill/>
        </p:spPr>
        <p:txBody>
          <a:bodyPr wrap="none" rtlCol="0">
            <a:spAutoFit/>
          </a:bodyPr>
          <a:lstStyle/>
          <a:p>
            <a:r>
              <a:rPr lang="en-US" sz="3300" dirty="0">
                <a:solidFill>
                  <a:schemeClr val="accent4"/>
                </a:solidFill>
              </a:rPr>
              <a:t>Creating A Child Record in </a:t>
            </a:r>
            <a:r>
              <a:rPr lang="en-US" sz="3300" dirty="0" err="1">
                <a:solidFill>
                  <a:schemeClr val="accent4"/>
                </a:solidFill>
              </a:rPr>
              <a:t>eRA</a:t>
            </a:r>
            <a:r>
              <a:rPr lang="en-US" sz="3300" dirty="0">
                <a:solidFill>
                  <a:schemeClr val="accent4"/>
                </a:solidFill>
              </a:rPr>
              <a:t>…</a:t>
            </a:r>
          </a:p>
        </p:txBody>
      </p:sp>
      <p:sp>
        <p:nvSpPr>
          <p:cNvPr id="3" name="TextBox 2"/>
          <p:cNvSpPr txBox="1"/>
          <p:nvPr/>
        </p:nvSpPr>
        <p:spPr>
          <a:xfrm>
            <a:off x="184245" y="893928"/>
            <a:ext cx="9082585" cy="4062651"/>
          </a:xfrm>
          <a:prstGeom prst="rect">
            <a:avLst/>
          </a:prstGeom>
          <a:noFill/>
        </p:spPr>
        <p:txBody>
          <a:bodyPr wrap="square" rtlCol="0">
            <a:spAutoFit/>
          </a:bodyPr>
          <a:lstStyle/>
          <a:p>
            <a:r>
              <a:rPr lang="en-US" sz="1600" dirty="0">
                <a:solidFill>
                  <a:schemeClr val="accent4"/>
                </a:solidFill>
              </a:rPr>
              <a:t>A Child Record is created for any Non Competing Continuation/Supplement Proposal </a:t>
            </a:r>
            <a:br>
              <a:rPr lang="en-US" sz="1600" dirty="0">
                <a:solidFill>
                  <a:schemeClr val="accent4"/>
                </a:solidFill>
              </a:rPr>
            </a:br>
            <a:r>
              <a:rPr lang="en-US" sz="1600" dirty="0">
                <a:solidFill>
                  <a:schemeClr val="accent4"/>
                </a:solidFill>
              </a:rPr>
              <a:t>of a currently- funded active Grant already existing in the </a:t>
            </a:r>
            <a:r>
              <a:rPr lang="en-US" sz="1600" dirty="0" err="1">
                <a:solidFill>
                  <a:schemeClr val="accent4"/>
                </a:solidFill>
              </a:rPr>
              <a:t>eRA</a:t>
            </a:r>
            <a:r>
              <a:rPr lang="en-US" sz="1600" dirty="0">
                <a:solidFill>
                  <a:schemeClr val="accent4"/>
                </a:solidFill>
              </a:rPr>
              <a:t> system.   </a:t>
            </a:r>
          </a:p>
          <a:p>
            <a:endParaRPr lang="en-US" sz="1600" dirty="0">
              <a:solidFill>
                <a:schemeClr val="accent4"/>
              </a:solidFill>
            </a:endParaRPr>
          </a:p>
          <a:p>
            <a:r>
              <a:rPr lang="en-US" sz="1600" dirty="0">
                <a:solidFill>
                  <a:schemeClr val="accent4"/>
                </a:solidFill>
              </a:rPr>
              <a:t>The Child Record is associated to the Parent (originally funded) Record by indicating an association in the Set-up Questions.  </a:t>
            </a:r>
          </a:p>
          <a:p>
            <a:endParaRPr lang="en-US" sz="1600" dirty="0">
              <a:solidFill>
                <a:schemeClr val="accent4"/>
              </a:solidFill>
            </a:endParaRPr>
          </a:p>
          <a:p>
            <a:r>
              <a:rPr lang="en-US" sz="1600" dirty="0">
                <a:solidFill>
                  <a:schemeClr val="accent4"/>
                </a:solidFill>
              </a:rPr>
              <a:t>The Parent Record is a six digit number.   257000</a:t>
            </a:r>
          </a:p>
          <a:p>
            <a:endParaRPr lang="en-US" sz="1600" dirty="0">
              <a:solidFill>
                <a:schemeClr val="accent4"/>
              </a:solidFill>
            </a:endParaRPr>
          </a:p>
          <a:p>
            <a:r>
              <a:rPr lang="en-US" sz="1600" dirty="0">
                <a:solidFill>
                  <a:schemeClr val="accent4"/>
                </a:solidFill>
              </a:rPr>
              <a:t>The Child Record is a six digit hyphen two digit number.  257000-01</a:t>
            </a:r>
          </a:p>
          <a:p>
            <a:endParaRPr lang="en-US" sz="1600" dirty="0">
              <a:solidFill>
                <a:schemeClr val="accent4"/>
              </a:solidFill>
            </a:endParaRPr>
          </a:p>
          <a:p>
            <a:r>
              <a:rPr lang="en-US" sz="1600" dirty="0">
                <a:solidFill>
                  <a:schemeClr val="accent4"/>
                </a:solidFill>
              </a:rPr>
              <a:t>Follow steps on “Building a Proposal in </a:t>
            </a:r>
            <a:r>
              <a:rPr lang="en-US" sz="1600" dirty="0" err="1">
                <a:solidFill>
                  <a:schemeClr val="accent4"/>
                </a:solidFill>
              </a:rPr>
              <a:t>eRA</a:t>
            </a:r>
            <a:r>
              <a:rPr lang="en-US" sz="1600" dirty="0">
                <a:solidFill>
                  <a:schemeClr val="accent4"/>
                </a:solidFill>
              </a:rPr>
              <a:t>” to Create a Child Record in the System, Making sure to associate the new record to existing active Parent Record in the Set-up Questions</a:t>
            </a:r>
          </a:p>
          <a:p>
            <a:endParaRPr lang="en-US" sz="1600" dirty="0">
              <a:solidFill>
                <a:schemeClr val="accent4"/>
              </a:solidFill>
            </a:endParaRPr>
          </a:p>
          <a:p>
            <a:r>
              <a:rPr lang="en-US" sz="1600" i="1" dirty="0">
                <a:solidFill>
                  <a:schemeClr val="accent4"/>
                </a:solidFill>
              </a:rPr>
              <a:t>Instructions on how-to create a child record is found at:</a:t>
            </a:r>
          </a:p>
          <a:p>
            <a:r>
              <a:rPr lang="en-US" sz="1600" u="sng" dirty="0">
                <a:solidFill>
                  <a:schemeClr val="accent4"/>
                </a:solidFill>
                <a:hlinkClick r:id="rId3"/>
              </a:rPr>
              <a:t>http://www.temple.edu/research/researchadmin/era/era_user_guide.asp</a:t>
            </a:r>
            <a:endParaRPr lang="en-US" sz="1600" dirty="0">
              <a:solidFill>
                <a:schemeClr val="accent4"/>
              </a:solidFill>
            </a:endParaRPr>
          </a:p>
          <a:p>
            <a:endParaRPr lang="en-US" sz="1800" dirty="0"/>
          </a:p>
        </p:txBody>
      </p:sp>
    </p:spTree>
    <p:extLst>
      <p:ext uri="{BB962C8B-B14F-4D97-AF65-F5344CB8AC3E}">
        <p14:creationId xmlns:p14="http://schemas.microsoft.com/office/powerpoint/2010/main" val="183570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7259" y="195262"/>
            <a:ext cx="7200900" cy="708025"/>
          </a:xfrm>
        </p:spPr>
        <p:txBody>
          <a:bodyPr>
            <a:normAutofit fontScale="90000"/>
          </a:bodyPr>
          <a:lstStyle/>
          <a:p>
            <a:r>
              <a:rPr lang="en-US" sz="3000" dirty="0"/>
              <a:t>Continuation Submissions</a:t>
            </a:r>
            <a:br>
              <a:rPr lang="en-US" sz="3000" dirty="0"/>
            </a:br>
            <a:br>
              <a:rPr lang="en-US" dirty="0"/>
            </a:br>
            <a:endParaRPr lang="en-US" dirty="0"/>
          </a:p>
        </p:txBody>
      </p:sp>
      <p:sp>
        <p:nvSpPr>
          <p:cNvPr id="4" name="Content Placeholder 3"/>
          <p:cNvSpPr>
            <a:spLocks noGrp="1"/>
          </p:cNvSpPr>
          <p:nvPr>
            <p:ph idx="4294967295"/>
          </p:nvPr>
        </p:nvSpPr>
        <p:spPr>
          <a:xfrm>
            <a:off x="507259" y="807609"/>
            <a:ext cx="8096110" cy="3959654"/>
          </a:xfrm>
        </p:spPr>
        <p:txBody>
          <a:bodyPr>
            <a:normAutofit fontScale="55000" lnSpcReduction="20000"/>
          </a:bodyPr>
          <a:lstStyle/>
          <a:p>
            <a:r>
              <a:rPr lang="en-US" dirty="0"/>
              <a:t>In most cases submission requirements are guided by the sponsor</a:t>
            </a:r>
          </a:p>
          <a:p>
            <a:pPr marL="342900" indent="-342900">
              <a:buFont typeface="+mj-lt"/>
              <a:buAutoNum type="arabicPeriod"/>
            </a:pPr>
            <a:r>
              <a:rPr lang="en-US" dirty="0"/>
              <a:t>Get Started Early</a:t>
            </a:r>
          </a:p>
          <a:p>
            <a:pPr marL="342900" indent="-342900">
              <a:buFont typeface="+mj-lt"/>
              <a:buAutoNum type="arabicPeriod"/>
            </a:pPr>
            <a:r>
              <a:rPr lang="en-US" dirty="0"/>
              <a:t>Gather Material Required by the Sponsor</a:t>
            </a:r>
          </a:p>
          <a:p>
            <a:pPr lvl="1">
              <a:buFont typeface="Wingdings" panose="05000000000000000000" pitchFamily="2" charset="2"/>
              <a:buChar char="ü"/>
            </a:pPr>
            <a:r>
              <a:rPr lang="en-US" dirty="0"/>
              <a:t>Progress Report (NIH, NSF and some Foundations)</a:t>
            </a:r>
          </a:p>
          <a:p>
            <a:pPr lvl="1">
              <a:buFont typeface="Wingdings" panose="05000000000000000000" pitchFamily="2" charset="2"/>
              <a:buChar char="ü"/>
            </a:pPr>
            <a:r>
              <a:rPr lang="en-US" dirty="0"/>
              <a:t>New or Revised Scope of Work</a:t>
            </a:r>
          </a:p>
          <a:p>
            <a:pPr lvl="1">
              <a:buFont typeface="Wingdings" panose="05000000000000000000" pitchFamily="2" charset="2"/>
              <a:buChar char="ü"/>
            </a:pPr>
            <a:r>
              <a:rPr lang="en-US" dirty="0"/>
              <a:t>New Budget and/or justification</a:t>
            </a:r>
          </a:p>
          <a:p>
            <a:pPr marL="342900" indent="-342900">
              <a:buFont typeface="+mj-lt"/>
              <a:buAutoNum type="arabicPeriod"/>
            </a:pPr>
            <a:r>
              <a:rPr lang="en-US" dirty="0"/>
              <a:t>Build the Child Record in </a:t>
            </a:r>
            <a:r>
              <a:rPr lang="en-US" dirty="0" err="1"/>
              <a:t>eRA</a:t>
            </a:r>
            <a:r>
              <a:rPr lang="en-US" sz="1725" dirty="0"/>
              <a:t>– </a:t>
            </a:r>
            <a:r>
              <a:rPr lang="en-US" sz="2000" dirty="0">
                <a:solidFill>
                  <a:srgbClr val="C00000"/>
                </a:solidFill>
              </a:rPr>
              <a:t>Child record should be created at the time progress report is submitted to the sponsor. </a:t>
            </a:r>
            <a:r>
              <a:rPr lang="en-US" sz="2000" dirty="0">
                <a:solidFill>
                  <a:schemeClr val="accent1"/>
                </a:solidFill>
              </a:rPr>
              <a:t>Complete the following tabs in </a:t>
            </a:r>
            <a:r>
              <a:rPr lang="en-US" sz="2000" dirty="0" err="1">
                <a:solidFill>
                  <a:schemeClr val="accent1"/>
                </a:solidFill>
              </a:rPr>
              <a:t>eRA</a:t>
            </a:r>
            <a:r>
              <a:rPr lang="en-US" sz="2000" dirty="0">
                <a:solidFill>
                  <a:schemeClr val="accent1"/>
                </a:solidFill>
              </a:rPr>
              <a:t>:</a:t>
            </a:r>
            <a:endParaRPr lang="en-US" sz="1725" dirty="0">
              <a:solidFill>
                <a:schemeClr val="accent1"/>
              </a:solidFill>
            </a:endParaRPr>
          </a:p>
          <a:p>
            <a:pPr marL="685800" lvl="1" indent="-342900">
              <a:buFont typeface="+mj-lt"/>
              <a:buAutoNum type="arabicPeriod"/>
            </a:pPr>
            <a:r>
              <a:rPr lang="en-US" dirty="0"/>
              <a:t>Abstract (If not sponsor required, please provide a brief summary)</a:t>
            </a:r>
          </a:p>
          <a:p>
            <a:pPr marL="685800" lvl="1" indent="-342900">
              <a:buFont typeface="+mj-lt"/>
              <a:buAutoNum type="arabicPeriod"/>
            </a:pPr>
            <a:r>
              <a:rPr lang="en-US" dirty="0"/>
              <a:t>Personnel (CHECK YOUR CONFLICT OF INTEREST CERTIFICATION AND UPDATE IF NECESSARY)</a:t>
            </a:r>
          </a:p>
          <a:p>
            <a:pPr marL="685800" lvl="1" indent="-342900">
              <a:buFont typeface="+mj-lt"/>
              <a:buAutoNum type="arabicPeriod"/>
            </a:pPr>
            <a:r>
              <a:rPr lang="en-US" dirty="0"/>
              <a:t>Research Plan/Scope of Work</a:t>
            </a:r>
          </a:p>
          <a:p>
            <a:pPr marL="685800" lvl="1" indent="-342900">
              <a:buFont typeface="+mj-lt"/>
              <a:buAutoNum type="arabicPeriod"/>
            </a:pPr>
            <a:r>
              <a:rPr lang="en-US" dirty="0"/>
              <a:t>Budget and Justification</a:t>
            </a:r>
          </a:p>
          <a:p>
            <a:pPr marL="685800" lvl="1" indent="-342900">
              <a:buFont typeface="+mj-lt"/>
              <a:buAutoNum type="arabicPeriod"/>
            </a:pPr>
            <a:r>
              <a:rPr lang="en-US" dirty="0"/>
              <a:t>Approvals (IRB, IACUC, IBC, EHRS)</a:t>
            </a:r>
          </a:p>
          <a:p>
            <a:pPr marL="685800" lvl="1" indent="-342900">
              <a:buFont typeface="+mj-lt"/>
              <a:buAutoNum type="arabicPeriod"/>
            </a:pPr>
            <a:r>
              <a:rPr lang="en-US" dirty="0"/>
              <a:t>Temple Documents </a:t>
            </a:r>
          </a:p>
          <a:p>
            <a:pPr marL="1028622" lvl="2" indent="-342900">
              <a:buFont typeface="Wingdings" panose="05000000000000000000" pitchFamily="2" charset="2"/>
              <a:buChar char="ü"/>
            </a:pPr>
            <a:r>
              <a:rPr lang="en-US" dirty="0"/>
              <a:t>Excel Spreadsheet (Level of effort – Base Salary – Type of appointment (academic, summer, calendar); Progress report (including RPPR)</a:t>
            </a:r>
          </a:p>
          <a:p>
            <a:pPr marL="1028622" lvl="2" indent="-342900">
              <a:buFont typeface="Wingdings" panose="05000000000000000000" pitchFamily="2" charset="2"/>
              <a:buChar char="ü"/>
            </a:pPr>
            <a:r>
              <a:rPr lang="en-US" dirty="0"/>
              <a:t>Subcontracts with Scope of Work, Budget and Justification (if applicable)</a:t>
            </a:r>
          </a:p>
          <a:p>
            <a:pPr marL="1028622" lvl="2" indent="-342900">
              <a:buFont typeface="Wingdings" panose="05000000000000000000" pitchFamily="2" charset="2"/>
              <a:buChar char="ü"/>
            </a:pPr>
            <a:r>
              <a:rPr lang="en-US" dirty="0"/>
              <a:t>Subrecipient Commitment Short form (if </a:t>
            </a:r>
            <a:r>
              <a:rPr lang="en-US" dirty="0" err="1"/>
              <a:t>subrecipient</a:t>
            </a:r>
            <a:r>
              <a:rPr lang="en-US" dirty="0"/>
              <a:t> is continuing with project)</a:t>
            </a:r>
          </a:p>
          <a:p>
            <a:pPr marL="1028622" lvl="2" indent="-342900">
              <a:buFont typeface="Wingdings" panose="05000000000000000000" pitchFamily="2" charset="2"/>
              <a:buChar char="ü"/>
            </a:pPr>
            <a:r>
              <a:rPr lang="en-US" dirty="0"/>
              <a:t>Request to Generate (complete only if relationship changes or it’s a new </a:t>
            </a:r>
            <a:r>
              <a:rPr lang="en-US" dirty="0" err="1"/>
              <a:t>subrecipient</a:t>
            </a:r>
            <a:r>
              <a:rPr lang="en-US" dirty="0"/>
              <a:t>.</a:t>
            </a:r>
          </a:p>
          <a:p>
            <a:pPr marL="685722" lvl="2" indent="0">
              <a:buNone/>
            </a:pPr>
            <a:endParaRPr lang="en-US" dirty="0"/>
          </a:p>
          <a:p>
            <a:endParaRPr lang="en-US" dirty="0"/>
          </a:p>
          <a:p>
            <a:endParaRPr lang="en-US" dirty="0"/>
          </a:p>
        </p:txBody>
      </p:sp>
    </p:spTree>
    <p:extLst>
      <p:ext uri="{BB962C8B-B14F-4D97-AF65-F5344CB8AC3E}">
        <p14:creationId xmlns:p14="http://schemas.microsoft.com/office/powerpoint/2010/main" val="28496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544094"/>
            <a:ext cx="7200897" cy="394370"/>
          </a:xfrm>
        </p:spPr>
        <p:txBody>
          <a:bodyPr>
            <a:normAutofit fontScale="90000"/>
          </a:bodyPr>
          <a:lstStyle/>
          <a:p>
            <a:r>
              <a:rPr lang="en-US" dirty="0"/>
              <a:t>Grant Applications</a:t>
            </a:r>
          </a:p>
        </p:txBody>
      </p:sp>
      <p:sp>
        <p:nvSpPr>
          <p:cNvPr id="3" name="Content Placeholder 2"/>
          <p:cNvSpPr>
            <a:spLocks noGrp="1"/>
          </p:cNvSpPr>
          <p:nvPr>
            <p:ph idx="1"/>
          </p:nvPr>
        </p:nvSpPr>
        <p:spPr>
          <a:xfrm>
            <a:off x="971551" y="1130970"/>
            <a:ext cx="7200897" cy="3275932"/>
          </a:xfrm>
        </p:spPr>
        <p:txBody>
          <a:bodyPr>
            <a:normAutofit fontScale="55000" lnSpcReduction="20000"/>
          </a:bodyPr>
          <a:lstStyle/>
          <a:p>
            <a:r>
              <a:rPr lang="en-US" i="1" dirty="0"/>
              <a:t>Grant</a:t>
            </a:r>
            <a:r>
              <a:rPr lang="en-US" dirty="0"/>
              <a:t> – instrument is identified by sponsor as financial assistance</a:t>
            </a:r>
          </a:p>
          <a:p>
            <a:pPr lvl="1"/>
            <a:r>
              <a:rPr lang="en-US" dirty="0"/>
              <a:t>Unless agency has F&amp;A policy RA Pre-Award encourages charging Temple’s F&amp;A rate on all proposals. Exceptions are approved by the Dean of the college. </a:t>
            </a:r>
          </a:p>
          <a:p>
            <a:pPr lvl="1"/>
            <a:r>
              <a:rPr lang="en-US" dirty="0"/>
              <a:t>To Start Preliminary route and for review by RA Pre-Award; tabs required:</a:t>
            </a:r>
          </a:p>
          <a:p>
            <a:pPr marL="685800" lvl="1" indent="-342900">
              <a:buFont typeface="+mj-lt"/>
              <a:buAutoNum type="arabicPeriod"/>
            </a:pPr>
            <a:r>
              <a:rPr lang="en-US" dirty="0"/>
              <a:t>Abstract (If not sponsor required, please provide a brief summary)</a:t>
            </a:r>
          </a:p>
          <a:p>
            <a:pPr marL="685800" lvl="1" indent="-342900">
              <a:buFont typeface="+mj-lt"/>
              <a:buAutoNum type="arabicPeriod"/>
            </a:pPr>
            <a:r>
              <a:rPr lang="en-US" dirty="0"/>
              <a:t>Personnel (</a:t>
            </a:r>
            <a:r>
              <a:rPr lang="en-US" dirty="0" err="1"/>
              <a:t>biosketch</a:t>
            </a:r>
            <a:r>
              <a:rPr lang="en-US" dirty="0"/>
              <a:t>/CV/Other support) CHECK YOUR CONFLICT OF INTEREST CERTIFICATION AND UPDATE IF NECESSARY</a:t>
            </a:r>
          </a:p>
          <a:p>
            <a:pPr marL="685800" lvl="1" indent="-342900">
              <a:buFont typeface="+mj-lt"/>
              <a:buAutoNum type="arabicPeriod"/>
            </a:pPr>
            <a:r>
              <a:rPr lang="en-US" dirty="0"/>
              <a:t>Research Plan/Scope of Work </a:t>
            </a:r>
            <a:r>
              <a:rPr lang="en-US" dirty="0">
                <a:solidFill>
                  <a:schemeClr val="accent4">
                    <a:lumMod val="75000"/>
                  </a:schemeClr>
                </a:solidFill>
              </a:rPr>
              <a:t>(Just for Final Review)</a:t>
            </a:r>
          </a:p>
          <a:p>
            <a:pPr marL="685800" lvl="1" indent="-342900">
              <a:buFont typeface="+mj-lt"/>
              <a:buAutoNum type="arabicPeriod"/>
            </a:pPr>
            <a:r>
              <a:rPr lang="en-US" dirty="0"/>
              <a:t>Budget (include base salary, effort &amp; appt. type) and Justification </a:t>
            </a:r>
          </a:p>
          <a:p>
            <a:pPr marL="685800" lvl="1" indent="-342900">
              <a:buFont typeface="+mj-lt"/>
              <a:buAutoNum type="arabicPeriod"/>
            </a:pPr>
            <a:r>
              <a:rPr lang="en-US" dirty="0"/>
              <a:t>Approvals (IRB, IACUC, IBC, EHRS)</a:t>
            </a:r>
          </a:p>
          <a:p>
            <a:pPr marL="685800" lvl="1" indent="-342900">
              <a:buFont typeface="+mj-lt"/>
              <a:buAutoNum type="arabicPeriod"/>
            </a:pPr>
            <a:r>
              <a:rPr lang="en-US" dirty="0"/>
              <a:t>Temple Documents </a:t>
            </a:r>
          </a:p>
          <a:p>
            <a:pPr lvl="2">
              <a:buFont typeface="Wingdings" panose="05000000000000000000" pitchFamily="2" charset="2"/>
              <a:buChar char="ü"/>
            </a:pPr>
            <a:r>
              <a:rPr lang="en-US" dirty="0"/>
              <a:t>Sponsor Guidelines, Required Forms, Excel Spreadsheet, Special instructions regarding F&amp;A (if applicable), De Minimis Indirect Cost Rate, etc. </a:t>
            </a:r>
          </a:p>
          <a:p>
            <a:pPr lvl="2">
              <a:buFont typeface="Wingdings" panose="05000000000000000000" pitchFamily="2" charset="2"/>
              <a:buChar char="ü"/>
            </a:pPr>
            <a:r>
              <a:rPr lang="en-US" dirty="0"/>
              <a:t>Request for Principal Investigator Status Form, Subrecipient Commitment Form, Request to Generate</a:t>
            </a:r>
          </a:p>
          <a:p>
            <a:pPr lvl="2">
              <a:buFont typeface="Wingdings" panose="05000000000000000000" pitchFamily="2" charset="2"/>
              <a:buChar char="ü"/>
            </a:pPr>
            <a:r>
              <a:rPr lang="en-US" dirty="0"/>
              <a:t>Subcontracts with Scope of Work, LOI, Budget and Justification (if applicable)</a:t>
            </a:r>
          </a:p>
        </p:txBody>
      </p:sp>
    </p:spTree>
    <p:extLst>
      <p:ext uri="{BB962C8B-B14F-4D97-AF65-F5344CB8AC3E}">
        <p14:creationId xmlns:p14="http://schemas.microsoft.com/office/powerpoint/2010/main" val="231129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2" y="520031"/>
            <a:ext cx="7200897" cy="586875"/>
          </a:xfrm>
        </p:spPr>
        <p:txBody>
          <a:bodyPr/>
          <a:lstStyle/>
          <a:p>
            <a:r>
              <a:rPr lang="en-US" dirty="0"/>
              <a:t>Contract Agreements</a:t>
            </a:r>
          </a:p>
        </p:txBody>
      </p:sp>
      <p:sp>
        <p:nvSpPr>
          <p:cNvPr id="3" name="Content Placeholder 2"/>
          <p:cNvSpPr>
            <a:spLocks noGrp="1"/>
          </p:cNvSpPr>
          <p:nvPr>
            <p:ph idx="1"/>
          </p:nvPr>
        </p:nvSpPr>
        <p:spPr>
          <a:xfrm>
            <a:off x="767015" y="1239253"/>
            <a:ext cx="7200897" cy="3224462"/>
          </a:xfrm>
        </p:spPr>
        <p:txBody>
          <a:bodyPr>
            <a:normAutofit fontScale="70000" lnSpcReduction="20000"/>
          </a:bodyPr>
          <a:lstStyle/>
          <a:p>
            <a:r>
              <a:rPr lang="en-US" dirty="0"/>
              <a:t>A </a:t>
            </a:r>
            <a:r>
              <a:rPr lang="en-US" i="1" dirty="0"/>
              <a:t>contract</a:t>
            </a:r>
            <a:r>
              <a:rPr lang="en-US" dirty="0"/>
              <a:t> is an agreement between two parties that creates an obligation to perform (or not perform) a particular duty.</a:t>
            </a:r>
          </a:p>
          <a:p>
            <a:pPr lvl="1"/>
            <a:r>
              <a:rPr lang="en-US" dirty="0"/>
              <a:t>All contracts are reviewed by University Counsel which may take an average of 7 to 14 days.  Depending on complexity it may take longer</a:t>
            </a:r>
          </a:p>
          <a:p>
            <a:pPr lvl="1"/>
            <a:r>
              <a:rPr lang="en-US" dirty="0"/>
              <a:t>Start record in </a:t>
            </a:r>
            <a:r>
              <a:rPr lang="en-US" dirty="0" err="1"/>
              <a:t>eRA</a:t>
            </a:r>
            <a:r>
              <a:rPr lang="en-US" dirty="0"/>
              <a:t> as early as possible using a draft of the contract agreement</a:t>
            </a:r>
          </a:p>
          <a:p>
            <a:pPr lvl="1"/>
            <a:r>
              <a:rPr lang="en-US" dirty="0"/>
              <a:t>Complete the following tabs for Preliminary route:</a:t>
            </a:r>
          </a:p>
          <a:p>
            <a:pPr lvl="2"/>
            <a:r>
              <a:rPr lang="en-US" dirty="0"/>
              <a:t>Personnel CHECK YOUR CONFLICT OF INTEREST CERTIFICATION AND UPDATE IF NECESSARY</a:t>
            </a:r>
          </a:p>
          <a:p>
            <a:pPr lvl="2"/>
            <a:r>
              <a:rPr lang="en-US" dirty="0"/>
              <a:t>Budget (include effort/base salary/appointment type)</a:t>
            </a:r>
          </a:p>
          <a:p>
            <a:pPr lvl="2"/>
            <a:r>
              <a:rPr lang="en-US" dirty="0"/>
              <a:t>Abstract/Scope of work </a:t>
            </a:r>
          </a:p>
          <a:p>
            <a:pPr lvl="2"/>
            <a:r>
              <a:rPr lang="en-US" dirty="0"/>
              <a:t>Research Plan (draft agreement)</a:t>
            </a:r>
          </a:p>
          <a:p>
            <a:pPr lvl="2"/>
            <a:r>
              <a:rPr lang="en-US" dirty="0"/>
              <a:t>Any sponsor instructions and contact information</a:t>
            </a:r>
          </a:p>
          <a:p>
            <a:pPr lvl="2"/>
            <a:endParaRPr lang="en-US" dirty="0"/>
          </a:p>
          <a:p>
            <a:pPr lvl="1"/>
            <a:endParaRPr lang="en-US" dirty="0"/>
          </a:p>
        </p:txBody>
      </p:sp>
    </p:spTree>
    <p:extLst>
      <p:ext uri="{BB962C8B-B14F-4D97-AF65-F5344CB8AC3E}">
        <p14:creationId xmlns:p14="http://schemas.microsoft.com/office/powerpoint/2010/main" val="55162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544095"/>
            <a:ext cx="7200897" cy="466559"/>
          </a:xfrm>
        </p:spPr>
        <p:txBody>
          <a:bodyPr>
            <a:normAutofit fontScale="90000"/>
          </a:bodyPr>
          <a:lstStyle/>
          <a:p>
            <a:r>
              <a:rPr lang="en-US" dirty="0"/>
              <a:t>Subcontract</a:t>
            </a:r>
          </a:p>
        </p:txBody>
      </p:sp>
      <p:sp>
        <p:nvSpPr>
          <p:cNvPr id="3" name="Content Placeholder 2"/>
          <p:cNvSpPr>
            <a:spLocks noGrp="1"/>
          </p:cNvSpPr>
          <p:nvPr>
            <p:ph idx="1"/>
          </p:nvPr>
        </p:nvSpPr>
        <p:spPr>
          <a:xfrm>
            <a:off x="971551" y="1175657"/>
            <a:ext cx="7200897" cy="3348218"/>
          </a:xfrm>
        </p:spPr>
        <p:txBody>
          <a:bodyPr>
            <a:normAutofit fontScale="62500" lnSpcReduction="20000"/>
          </a:bodyPr>
          <a:lstStyle/>
          <a:p>
            <a:pPr marL="0" indent="0">
              <a:buNone/>
            </a:pPr>
            <a:r>
              <a:rPr lang="en-US" dirty="0"/>
              <a:t>An agreement with a third-party organization performing a portion of research project or program. The terms of the relationship (sub-</a:t>
            </a:r>
            <a:r>
              <a:rPr lang="en-US" b="1" dirty="0"/>
              <a:t>grant</a:t>
            </a:r>
            <a:r>
              <a:rPr lang="en-US" dirty="0"/>
              <a:t>/subcontract) are influenced by the prime agreement.</a:t>
            </a:r>
          </a:p>
          <a:p>
            <a:r>
              <a:rPr lang="en-US" dirty="0"/>
              <a:t>If Temple is the </a:t>
            </a:r>
            <a:r>
              <a:rPr lang="en-US" b="1" dirty="0" err="1"/>
              <a:t>Subrecipient</a:t>
            </a:r>
            <a:r>
              <a:rPr lang="en-US" b="1" dirty="0"/>
              <a:t>/subcontractor (Getting the $$)</a:t>
            </a:r>
            <a:r>
              <a:rPr lang="en-US" dirty="0"/>
              <a:t> requirements for preliminary route and RA Pre-Award Review are:</a:t>
            </a:r>
          </a:p>
          <a:p>
            <a:pPr lvl="1"/>
            <a:r>
              <a:rPr lang="en-US" dirty="0"/>
              <a:t>Personnel (Biosketch/CV/Other Support) A CONFLICT OF INTEREST CERTIFICATION IS NECESSARY</a:t>
            </a:r>
          </a:p>
          <a:p>
            <a:pPr lvl="1"/>
            <a:r>
              <a:rPr lang="en-US" dirty="0"/>
              <a:t>Budget (include effort/base salary/appointment type) and  justification</a:t>
            </a:r>
          </a:p>
          <a:p>
            <a:pPr lvl="1"/>
            <a:r>
              <a:rPr lang="en-US" dirty="0"/>
              <a:t>Abstract/Scope of Work</a:t>
            </a:r>
          </a:p>
          <a:p>
            <a:pPr lvl="1"/>
            <a:r>
              <a:rPr lang="en-US" dirty="0"/>
              <a:t>Contact information; other documents and instructions from Prime</a:t>
            </a:r>
          </a:p>
          <a:p>
            <a:r>
              <a:rPr lang="en-US" dirty="0"/>
              <a:t>Processing actual Sub Agreement </a:t>
            </a:r>
          </a:p>
          <a:p>
            <a:pPr lvl="1"/>
            <a:r>
              <a:rPr lang="en-US" dirty="0"/>
              <a:t>RA Pre-Award will place Sub award Agreement through </a:t>
            </a:r>
            <a:r>
              <a:rPr lang="en-US" dirty="0" err="1"/>
              <a:t>TUMarketplace</a:t>
            </a:r>
            <a:r>
              <a:rPr lang="en-US" dirty="0"/>
              <a:t>. Department will provide the FOAP.</a:t>
            </a:r>
          </a:p>
          <a:p>
            <a:pPr lvl="1"/>
            <a:r>
              <a:rPr lang="en-US" dirty="0"/>
              <a:t>Department approves in </a:t>
            </a:r>
            <a:r>
              <a:rPr lang="en-US" dirty="0" err="1"/>
              <a:t>TUMarketplace</a:t>
            </a:r>
            <a:r>
              <a:rPr lang="en-US" dirty="0"/>
              <a:t> and able track and retrieve document. </a:t>
            </a:r>
          </a:p>
          <a:p>
            <a:pPr lvl="1"/>
            <a:r>
              <a:rPr lang="en-US" dirty="0"/>
              <a:t>RA Pre-Award will Retrieve; send document to Sponsor and Upload in ERA.</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802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Subcontract</a:t>
            </a:r>
          </a:p>
        </p:txBody>
      </p:sp>
      <p:sp>
        <p:nvSpPr>
          <p:cNvPr id="3" name="Content Placeholder 2"/>
          <p:cNvSpPr>
            <a:spLocks noGrp="1"/>
          </p:cNvSpPr>
          <p:nvPr>
            <p:ph idx="1"/>
          </p:nvPr>
        </p:nvSpPr>
        <p:spPr/>
        <p:txBody>
          <a:bodyPr>
            <a:normAutofit fontScale="70000" lnSpcReduction="20000"/>
          </a:bodyPr>
          <a:lstStyle/>
          <a:p>
            <a:r>
              <a:rPr lang="en-US" dirty="0"/>
              <a:t>If Temple is the </a:t>
            </a:r>
            <a:r>
              <a:rPr lang="en-US" b="1" dirty="0"/>
              <a:t>Prime or Pass-Through-Entity (Giving the $$) </a:t>
            </a:r>
            <a:r>
              <a:rPr lang="en-US" dirty="0"/>
              <a:t> these items must be in the submission record:</a:t>
            </a:r>
          </a:p>
          <a:p>
            <a:pPr lvl="1"/>
            <a:r>
              <a:rPr lang="en-US" dirty="0"/>
              <a:t>Letter of Intent or Letter to form a consortium (optional)</a:t>
            </a:r>
          </a:p>
          <a:p>
            <a:pPr lvl="1"/>
            <a:r>
              <a:rPr lang="en-US" dirty="0"/>
              <a:t>Request to Generate</a:t>
            </a:r>
          </a:p>
          <a:p>
            <a:pPr lvl="1"/>
            <a:r>
              <a:rPr lang="en-US" dirty="0"/>
              <a:t>Subrecipient Commitment form</a:t>
            </a:r>
          </a:p>
          <a:p>
            <a:pPr lvl="1"/>
            <a:r>
              <a:rPr lang="en-US" dirty="0"/>
              <a:t>Budget and justification</a:t>
            </a:r>
          </a:p>
          <a:p>
            <a:pPr lvl="1"/>
            <a:r>
              <a:rPr lang="en-US" dirty="0"/>
              <a:t>Statement of work</a:t>
            </a:r>
          </a:p>
          <a:p>
            <a:pPr lvl="1"/>
            <a:r>
              <a:rPr lang="en-US" dirty="0"/>
              <a:t>Contact information of Subrecipient</a:t>
            </a:r>
          </a:p>
          <a:p>
            <a:r>
              <a:rPr lang="en-US" dirty="0"/>
              <a:t>Processing actual Sub Agreement if Award</a:t>
            </a:r>
          </a:p>
          <a:p>
            <a:pPr lvl="1"/>
            <a:r>
              <a:rPr lang="en-US" dirty="0"/>
              <a:t>RA Pre-Award will put Sub award Agreement through </a:t>
            </a:r>
            <a:r>
              <a:rPr lang="en-US" dirty="0" err="1"/>
              <a:t>TUMarketplace</a:t>
            </a:r>
            <a:r>
              <a:rPr lang="en-US" dirty="0"/>
              <a:t> using </a:t>
            </a:r>
            <a:r>
              <a:rPr lang="en-US" b="1" dirty="0"/>
              <a:t>AWARD</a:t>
            </a:r>
            <a:r>
              <a:rPr lang="en-US" dirty="0"/>
              <a:t> FOAP</a:t>
            </a:r>
          </a:p>
          <a:p>
            <a:pPr lvl="1"/>
            <a:r>
              <a:rPr lang="en-US" dirty="0"/>
              <a:t>Department approves in </a:t>
            </a:r>
            <a:r>
              <a:rPr lang="en-US" dirty="0" err="1"/>
              <a:t>TUMarketplace</a:t>
            </a:r>
            <a:r>
              <a:rPr lang="en-US" dirty="0"/>
              <a:t> and able track and retrieve document. </a:t>
            </a:r>
          </a:p>
          <a:p>
            <a:pPr lvl="1"/>
            <a:r>
              <a:rPr lang="en-US" dirty="0"/>
              <a:t>RA Pre-Award will send document to </a:t>
            </a:r>
            <a:r>
              <a:rPr lang="en-US" dirty="0" err="1"/>
              <a:t>Subrecipent</a:t>
            </a:r>
            <a:r>
              <a:rPr lang="en-US" dirty="0"/>
              <a:t> and Upload in ERA.</a:t>
            </a:r>
          </a:p>
          <a:p>
            <a:endParaRPr lang="en-US" dirty="0"/>
          </a:p>
          <a:p>
            <a:endParaRPr lang="en-US" dirty="0"/>
          </a:p>
        </p:txBody>
      </p:sp>
    </p:spTree>
    <p:extLst>
      <p:ext uri="{BB962C8B-B14F-4D97-AF65-F5344CB8AC3E}">
        <p14:creationId xmlns:p14="http://schemas.microsoft.com/office/powerpoint/2010/main" val="221084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692" y="509545"/>
            <a:ext cx="7537622" cy="600164"/>
          </a:xfrm>
          <a:prstGeom prst="rect">
            <a:avLst/>
          </a:prstGeom>
          <a:noFill/>
        </p:spPr>
        <p:txBody>
          <a:bodyPr wrap="square" rtlCol="0">
            <a:spAutoFit/>
          </a:bodyPr>
          <a:lstStyle/>
          <a:p>
            <a:pPr algn="ctr"/>
            <a:r>
              <a:rPr lang="en-US" sz="3300" dirty="0">
                <a:solidFill>
                  <a:schemeClr val="accent4"/>
                </a:solidFill>
              </a:rPr>
              <a:t>What We Will Cover</a:t>
            </a:r>
          </a:p>
        </p:txBody>
      </p:sp>
      <p:sp>
        <p:nvSpPr>
          <p:cNvPr id="4" name="TextBox 3"/>
          <p:cNvSpPr txBox="1"/>
          <p:nvPr/>
        </p:nvSpPr>
        <p:spPr>
          <a:xfrm>
            <a:off x="1124464" y="2263783"/>
            <a:ext cx="4559644" cy="415498"/>
          </a:xfrm>
          <a:prstGeom prst="rect">
            <a:avLst/>
          </a:prstGeom>
          <a:noFill/>
        </p:spPr>
        <p:txBody>
          <a:bodyPr wrap="square" rtlCol="0">
            <a:spAutoFit/>
          </a:bodyPr>
          <a:lstStyle/>
          <a:p>
            <a:r>
              <a:rPr lang="en-US" sz="2100" dirty="0">
                <a:solidFill>
                  <a:schemeClr val="accent4"/>
                </a:solidFill>
              </a:rPr>
              <a:t>New Submissions</a:t>
            </a:r>
          </a:p>
        </p:txBody>
      </p:sp>
      <p:sp>
        <p:nvSpPr>
          <p:cNvPr id="5" name="TextBox 4"/>
          <p:cNvSpPr txBox="1"/>
          <p:nvPr/>
        </p:nvSpPr>
        <p:spPr>
          <a:xfrm>
            <a:off x="1124464" y="2858532"/>
            <a:ext cx="2826415" cy="415498"/>
          </a:xfrm>
          <a:prstGeom prst="rect">
            <a:avLst/>
          </a:prstGeom>
          <a:noFill/>
        </p:spPr>
        <p:txBody>
          <a:bodyPr wrap="none" rtlCol="0">
            <a:spAutoFit/>
          </a:bodyPr>
          <a:lstStyle/>
          <a:p>
            <a:r>
              <a:rPr lang="en-US" sz="2100" dirty="0">
                <a:solidFill>
                  <a:schemeClr val="accent4"/>
                </a:solidFill>
              </a:rPr>
              <a:t>Renewal Submissions</a:t>
            </a:r>
          </a:p>
        </p:txBody>
      </p:sp>
      <p:sp>
        <p:nvSpPr>
          <p:cNvPr id="6" name="TextBox 5"/>
          <p:cNvSpPr txBox="1"/>
          <p:nvPr/>
        </p:nvSpPr>
        <p:spPr>
          <a:xfrm>
            <a:off x="1124464" y="3422986"/>
            <a:ext cx="7292381" cy="1061829"/>
          </a:xfrm>
          <a:prstGeom prst="rect">
            <a:avLst/>
          </a:prstGeom>
          <a:noFill/>
        </p:spPr>
        <p:txBody>
          <a:bodyPr wrap="none" rtlCol="0">
            <a:spAutoFit/>
          </a:bodyPr>
          <a:lstStyle/>
          <a:p>
            <a:r>
              <a:rPr lang="en-US" sz="2100" dirty="0">
                <a:solidFill>
                  <a:schemeClr val="accent4"/>
                </a:solidFill>
              </a:rPr>
              <a:t>Continuations (competing and non-competing) Submissions</a:t>
            </a:r>
          </a:p>
          <a:p>
            <a:endParaRPr lang="en-US" sz="2100" dirty="0">
              <a:solidFill>
                <a:schemeClr val="accent4"/>
              </a:solidFill>
            </a:endParaRPr>
          </a:p>
          <a:p>
            <a:r>
              <a:rPr lang="en-US" sz="2100" dirty="0">
                <a:solidFill>
                  <a:schemeClr val="accent4"/>
                </a:solidFill>
              </a:rPr>
              <a:t>New Forms</a:t>
            </a:r>
          </a:p>
        </p:txBody>
      </p:sp>
      <p:sp>
        <p:nvSpPr>
          <p:cNvPr id="7" name="TextBox 6"/>
          <p:cNvSpPr txBox="1"/>
          <p:nvPr/>
        </p:nvSpPr>
        <p:spPr bwMode="auto">
          <a:xfrm>
            <a:off x="1273127" y="1624818"/>
            <a:ext cx="5121519" cy="644094"/>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rtlCol="0" anchor="t" anchorCtr="0" compatLnSpc="1">
            <a:prstTxWarp prst="textNoShape">
              <a:avLst/>
            </a:prstTxWarp>
            <a:spAutoFit/>
          </a:bodyPr>
          <a:lstStyle/>
          <a:p>
            <a:endParaRPr lang="en-US" sz="3600" b="1" kern="0" dirty="0">
              <a:solidFill>
                <a:srgbClr val="8C70C9"/>
              </a:solidFill>
              <a:latin typeface="Trebuchet MS"/>
              <a:ea typeface="ＭＳ Ｐゴシック" pitchFamily="-106" charset="-128"/>
              <a:cs typeface="Trebuchet MS"/>
            </a:endParaRPr>
          </a:p>
        </p:txBody>
      </p:sp>
      <p:sp>
        <p:nvSpPr>
          <p:cNvPr id="8" name="TextBox 7"/>
          <p:cNvSpPr txBox="1"/>
          <p:nvPr/>
        </p:nvSpPr>
        <p:spPr bwMode="auto">
          <a:xfrm>
            <a:off x="1180734" y="1519311"/>
            <a:ext cx="3820331" cy="41547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19" tIns="45710" rIns="91419" bIns="45710" numCol="1" rtlCol="0" anchor="t" anchorCtr="0" compatLnSpc="1">
            <a:prstTxWarp prst="textNoShape">
              <a:avLst/>
            </a:prstTxWarp>
            <a:spAutoFit/>
          </a:bodyPr>
          <a:lstStyle/>
          <a:p>
            <a:r>
              <a:rPr lang="en-US" sz="2100" b="1" kern="0" dirty="0">
                <a:solidFill>
                  <a:srgbClr val="000000"/>
                </a:solidFill>
                <a:latin typeface="Trebuchet MS"/>
                <a:ea typeface="ＭＳ Ｐゴシック" pitchFamily="-106" charset="-128"/>
                <a:cs typeface="Trebuchet MS"/>
              </a:rPr>
              <a:t>Grant Basics</a:t>
            </a:r>
          </a:p>
        </p:txBody>
      </p:sp>
    </p:spTree>
    <p:extLst>
      <p:ext uri="{BB962C8B-B14F-4D97-AF65-F5344CB8AC3E}">
        <p14:creationId xmlns:p14="http://schemas.microsoft.com/office/powerpoint/2010/main" val="828102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57213" lvl="1" indent="-214313" defTabSz="342900">
              <a:spcBef>
                <a:spcPct val="20000"/>
              </a:spcBef>
              <a:spcAft>
                <a:spcPts val="450"/>
              </a:spcAft>
            </a:pPr>
            <a:r>
              <a:rPr lang="en-US" sz="2400" kern="1200" dirty="0">
                <a:solidFill>
                  <a:prstClr val="black">
                    <a:lumMod val="85000"/>
                    <a:lumOff val="15000"/>
                  </a:prstClr>
                </a:solidFill>
                <a:latin typeface="+mn-lt"/>
                <a:ea typeface="+mn-ea"/>
                <a:cs typeface="+mn-cs"/>
              </a:rPr>
              <a:t>Letter of Intent – Pre Application- White Paper</a:t>
            </a:r>
            <a:br>
              <a:rPr lang="en-US" sz="1500" kern="1200" dirty="0">
                <a:solidFill>
                  <a:prstClr val="black">
                    <a:lumMod val="85000"/>
                    <a:lumOff val="15000"/>
                  </a:prstClr>
                </a:solidFill>
                <a:latin typeface="+mn-lt"/>
                <a:ea typeface="+mn-ea"/>
                <a:cs typeface="+mn-cs"/>
              </a:rPr>
            </a:br>
            <a:r>
              <a:rPr lang="en-US" sz="1500" kern="1200" dirty="0">
                <a:solidFill>
                  <a:schemeClr val="tx1">
                    <a:lumMod val="75000"/>
                  </a:schemeClr>
                </a:solidFill>
                <a:latin typeface="+mn-lt"/>
                <a:ea typeface="+mn-ea"/>
                <a:cs typeface="+mn-cs"/>
              </a:rPr>
              <a:t>Only if a detailed or summary budget and/or Institutional signature is required should you build a record in </a:t>
            </a:r>
            <a:r>
              <a:rPr lang="en-US" sz="1500" kern="1200" dirty="0" err="1">
                <a:solidFill>
                  <a:schemeClr val="tx1">
                    <a:lumMod val="75000"/>
                  </a:schemeClr>
                </a:solidFill>
                <a:latin typeface="+mn-lt"/>
                <a:ea typeface="+mn-ea"/>
                <a:cs typeface="+mn-cs"/>
              </a:rPr>
              <a:t>eRA</a:t>
            </a:r>
            <a:br>
              <a:rPr lang="en-US" sz="1500" kern="1200" dirty="0">
                <a:solidFill>
                  <a:prstClr val="black">
                    <a:lumMod val="85000"/>
                    <a:lumOff val="15000"/>
                  </a:prstClr>
                </a:solidFill>
                <a:latin typeface="+mn-lt"/>
                <a:ea typeface="+mn-ea"/>
                <a:cs typeface="+mn-cs"/>
              </a:rPr>
            </a:br>
            <a:endParaRPr lang="en-US" dirty="0">
              <a:latin typeface="+mn-lt"/>
            </a:endParaRPr>
          </a:p>
        </p:txBody>
      </p:sp>
      <p:sp>
        <p:nvSpPr>
          <p:cNvPr id="3" name="Content Placeholder 2"/>
          <p:cNvSpPr>
            <a:spLocks noGrp="1"/>
          </p:cNvSpPr>
          <p:nvPr>
            <p:ph idx="1"/>
          </p:nvPr>
        </p:nvSpPr>
        <p:spPr/>
        <p:txBody>
          <a:bodyPr/>
          <a:lstStyle/>
          <a:p>
            <a:pPr lvl="1"/>
            <a:r>
              <a:rPr lang="en-US" dirty="0"/>
              <a:t>Complete the following tabs for Preliminary route:</a:t>
            </a:r>
          </a:p>
          <a:p>
            <a:pPr lvl="2"/>
            <a:r>
              <a:rPr lang="en-US" dirty="0"/>
              <a:t>Personnel </a:t>
            </a:r>
          </a:p>
          <a:p>
            <a:pPr lvl="2"/>
            <a:r>
              <a:rPr lang="en-US" dirty="0"/>
              <a:t>Budget (include effort/base salary/appointment type)</a:t>
            </a:r>
          </a:p>
          <a:p>
            <a:pPr lvl="2"/>
            <a:r>
              <a:rPr lang="en-US" dirty="0"/>
              <a:t>Abstract/Scope of work </a:t>
            </a:r>
          </a:p>
          <a:p>
            <a:pPr lvl="2"/>
            <a:r>
              <a:rPr lang="en-US" dirty="0"/>
              <a:t>Sponsor Guidelines and forms </a:t>
            </a:r>
          </a:p>
          <a:p>
            <a:endParaRPr lang="en-US" dirty="0"/>
          </a:p>
        </p:txBody>
      </p:sp>
    </p:spTree>
    <p:extLst>
      <p:ext uri="{BB962C8B-B14F-4D97-AF65-F5344CB8AC3E}">
        <p14:creationId xmlns:p14="http://schemas.microsoft.com/office/powerpoint/2010/main" val="4007707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Forms</a:t>
            </a:r>
          </a:p>
        </p:txBody>
      </p:sp>
      <p:sp>
        <p:nvSpPr>
          <p:cNvPr id="3" name="Content Placeholder 2"/>
          <p:cNvSpPr>
            <a:spLocks noGrp="1"/>
          </p:cNvSpPr>
          <p:nvPr>
            <p:ph idx="1"/>
          </p:nvPr>
        </p:nvSpPr>
        <p:spPr>
          <a:xfrm>
            <a:off x="304800" y="833934"/>
            <a:ext cx="8525501" cy="3884904"/>
          </a:xfrm>
        </p:spPr>
        <p:txBody>
          <a:bodyPr/>
          <a:lstStyle/>
          <a:p>
            <a:r>
              <a:rPr lang="en-US" sz="1800" dirty="0">
                <a:hlinkClick r:id="rId2"/>
              </a:rPr>
              <a:t>Request to Generate</a:t>
            </a:r>
            <a:r>
              <a:rPr lang="en-US" sz="1800" dirty="0"/>
              <a:t> </a:t>
            </a:r>
          </a:p>
          <a:p>
            <a:r>
              <a:rPr lang="en-US" sz="1800" dirty="0"/>
              <a:t>Subrecipient Commitment Form or Short form </a:t>
            </a:r>
            <a:r>
              <a:rPr lang="en-US" sz="1800" dirty="0">
                <a:solidFill>
                  <a:srgbClr val="FF0000"/>
                </a:solidFill>
              </a:rPr>
              <a:t>(required for all subcontractors)</a:t>
            </a:r>
          </a:p>
          <a:p>
            <a:r>
              <a:rPr lang="en-US" sz="1800" dirty="0"/>
              <a:t>Request for Principal Investigator Status Form – (Send to </a:t>
            </a:r>
            <a:r>
              <a:rPr lang="en-US" sz="1800" dirty="0">
                <a:hlinkClick r:id="rId3"/>
              </a:rPr>
              <a:t>OVPR@temple.edu</a:t>
            </a:r>
            <a:r>
              <a:rPr lang="en-US" sz="1800" dirty="0"/>
              <a:t> &amp; Michele Masucci for signature after Dean signs via email, cc Allison Shah) </a:t>
            </a:r>
          </a:p>
          <a:p>
            <a:r>
              <a:rPr lang="en-US" sz="1800" i="1" dirty="0"/>
              <a:t>Upload in Temple Docs</a:t>
            </a:r>
            <a:endParaRPr lang="en-US" sz="1800" dirty="0"/>
          </a:p>
          <a:p>
            <a:r>
              <a:rPr lang="en-US" sz="1800" dirty="0">
                <a:hlinkClick r:id="rId4"/>
              </a:rPr>
              <a:t>No Cost Extension Request Form </a:t>
            </a:r>
            <a:endParaRPr lang="en-US" sz="1800" dirty="0"/>
          </a:p>
          <a:p>
            <a:r>
              <a:rPr lang="en-US" sz="1800" dirty="0">
                <a:hlinkClick r:id="rId5"/>
              </a:rPr>
              <a:t>Faculty/Researcher Exit Checklist</a:t>
            </a:r>
            <a:endParaRPr lang="en-US" sz="1800" dirty="0"/>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06166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Forms - Continued</a:t>
            </a:r>
          </a:p>
        </p:txBody>
      </p:sp>
      <p:sp>
        <p:nvSpPr>
          <p:cNvPr id="3" name="Content Placeholder 2"/>
          <p:cNvSpPr>
            <a:spLocks noGrp="1"/>
          </p:cNvSpPr>
          <p:nvPr>
            <p:ph idx="1"/>
          </p:nvPr>
        </p:nvSpPr>
        <p:spPr/>
        <p:txBody>
          <a:bodyPr/>
          <a:lstStyle/>
          <a:p>
            <a:r>
              <a:rPr lang="en-US" sz="1800" dirty="0">
                <a:hlinkClick r:id="rId2"/>
              </a:rPr>
              <a:t>Advance FOAPAL Request – New process </a:t>
            </a:r>
            <a:endParaRPr lang="en-US" sz="1800" dirty="0"/>
          </a:p>
          <a:p>
            <a:r>
              <a:rPr lang="en-US" sz="1500" dirty="0"/>
              <a:t>No budget required</a:t>
            </a:r>
          </a:p>
          <a:p>
            <a:pPr marL="857172" lvl="1" indent="-514350"/>
            <a:r>
              <a:rPr lang="en-US" sz="1500" dirty="0"/>
              <a:t>Only may request 25% of the anticipated award</a:t>
            </a:r>
          </a:p>
          <a:p>
            <a:endParaRPr lang="en-US" sz="2000" dirty="0"/>
          </a:p>
          <a:p>
            <a:r>
              <a:rPr lang="en-US" sz="2000" dirty="0"/>
              <a:t>Language added to the NOA memo has new requirements.</a:t>
            </a:r>
          </a:p>
          <a:p>
            <a:pPr marL="800022" lvl="1" indent="-457200"/>
            <a:r>
              <a:rPr lang="en-US" sz="1500" dirty="0"/>
              <a:t>A certification from Temple’s Research Compliance division within the OVPR is required to process this award. To obtain certification, You as Principal Investigator (PI), may either update your already approved protocol to include this award or (if you have no other approved protocols on file) submit a new __________ protocol (whichever is applicable) for approval. Research Compliance will provide You (the PI), your department’s Business Administrator, and Research Administration (Pre-Award division) with the approved certification. </a:t>
            </a:r>
          </a:p>
        </p:txBody>
      </p:sp>
    </p:spTree>
    <p:extLst>
      <p:ext uri="{BB962C8B-B14F-4D97-AF65-F5344CB8AC3E}">
        <p14:creationId xmlns:p14="http://schemas.microsoft.com/office/powerpoint/2010/main" val="2395977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Processing Issues</a:t>
            </a:r>
          </a:p>
        </p:txBody>
      </p:sp>
      <p:sp>
        <p:nvSpPr>
          <p:cNvPr id="5" name="Content Placeholder 4"/>
          <p:cNvSpPr>
            <a:spLocks noGrp="1"/>
          </p:cNvSpPr>
          <p:nvPr>
            <p:ph idx="1"/>
          </p:nvPr>
        </p:nvSpPr>
        <p:spPr>
          <a:xfrm>
            <a:off x="304800" y="829733"/>
            <a:ext cx="8610600" cy="3627967"/>
          </a:xfrm>
        </p:spPr>
        <p:txBody>
          <a:bodyPr>
            <a:normAutofit/>
          </a:bodyPr>
          <a:lstStyle/>
          <a:p>
            <a:r>
              <a:rPr lang="en-US" sz="1600" dirty="0"/>
              <a:t>Approval in ERA –  The approval tab should be completed for all regulatory compliance (IRB, IBC, IACUC, EHRS) needed for your proposal.   If you do not have a number assigned, it should be marked pending. </a:t>
            </a:r>
          </a:p>
          <a:p>
            <a:r>
              <a:rPr lang="en-US" sz="1600" dirty="0"/>
              <a:t>Changing the deadline to avoid the waiver</a:t>
            </a:r>
          </a:p>
          <a:p>
            <a:r>
              <a:rPr lang="en-US" sz="1600" dirty="0"/>
              <a:t>Not Submitting Final ERA record simultaneously with external Sponsor submission.</a:t>
            </a:r>
          </a:p>
          <a:p>
            <a:pPr lvl="1"/>
            <a:r>
              <a:rPr lang="en-US" sz="1200" dirty="0"/>
              <a:t>Complete Application must be uploaded in era for non S2S applications in “Temple Docs” tab</a:t>
            </a:r>
          </a:p>
          <a:p>
            <a:r>
              <a:rPr lang="en-US" sz="1600" dirty="0"/>
              <a:t>Detail Budget – When using the SF424 budgeting, base salary &amp; effort must be completed.</a:t>
            </a:r>
          </a:p>
          <a:p>
            <a:r>
              <a:rPr lang="en-US" sz="1600" dirty="0"/>
              <a:t>Appointment type – Please be careful to select correct type.</a:t>
            </a:r>
          </a:p>
          <a:p>
            <a:r>
              <a:rPr lang="en-US" sz="1600" dirty="0"/>
              <a:t>NIH RPPRs – Effort for all personnel, including PI,  should be entered on the RPPR.</a:t>
            </a:r>
          </a:p>
          <a:p>
            <a:pPr lvl="1"/>
            <a:r>
              <a:rPr lang="en-US" sz="1600" i="1" dirty="0"/>
              <a:t>Including the unobligated balance or carryforward</a:t>
            </a:r>
          </a:p>
          <a:p>
            <a:r>
              <a:rPr lang="en-US" sz="1600" dirty="0"/>
              <a:t>Neglecting to create child record at the time progress report due.</a:t>
            </a:r>
          </a:p>
          <a:p>
            <a:r>
              <a:rPr lang="en-US" sz="1600" dirty="0"/>
              <a:t>Salary Cap – When using the NIH salary cap for a base salary, you </a:t>
            </a:r>
            <a:r>
              <a:rPr lang="en-US" sz="1600" b="1" dirty="0"/>
              <a:t>may</a:t>
            </a:r>
            <a:r>
              <a:rPr lang="en-US" sz="1600" dirty="0"/>
              <a:t> increase the salary by cost of living for years out.</a:t>
            </a:r>
          </a:p>
          <a:p>
            <a:r>
              <a:rPr lang="en-US" sz="1600" dirty="0"/>
              <a:t>Submitting to Sponsor without getting Institutional Approval.</a:t>
            </a:r>
            <a:endParaRPr lang="en-US" sz="1400"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241083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544" y="66117"/>
            <a:ext cx="2350323" cy="600164"/>
          </a:xfrm>
          <a:prstGeom prst="rect">
            <a:avLst/>
          </a:prstGeom>
          <a:noFill/>
        </p:spPr>
        <p:txBody>
          <a:bodyPr wrap="none" rtlCol="0">
            <a:spAutoFit/>
          </a:bodyPr>
          <a:lstStyle/>
          <a:p>
            <a:pPr lvl="0"/>
            <a:r>
              <a:rPr lang="en-US" sz="3300" dirty="0">
                <a:solidFill>
                  <a:prstClr val="black"/>
                </a:solidFill>
              </a:rPr>
              <a:t>Reminders:</a:t>
            </a:r>
          </a:p>
        </p:txBody>
      </p:sp>
      <p:sp>
        <p:nvSpPr>
          <p:cNvPr id="3" name="TextBox 2"/>
          <p:cNvSpPr txBox="1"/>
          <p:nvPr/>
        </p:nvSpPr>
        <p:spPr>
          <a:xfrm>
            <a:off x="3367293" y="616997"/>
            <a:ext cx="1954381" cy="369332"/>
          </a:xfrm>
          <a:prstGeom prst="rect">
            <a:avLst/>
          </a:prstGeom>
          <a:noFill/>
        </p:spPr>
        <p:txBody>
          <a:bodyPr wrap="none" rtlCol="0">
            <a:spAutoFit/>
          </a:bodyPr>
          <a:lstStyle/>
          <a:p>
            <a:pPr algn="ctr"/>
            <a:r>
              <a:rPr lang="en-US" sz="1800" dirty="0">
                <a:solidFill>
                  <a:schemeClr val="accent4"/>
                </a:solidFill>
              </a:rPr>
              <a:t>Get Started Early</a:t>
            </a:r>
          </a:p>
        </p:txBody>
      </p:sp>
      <p:sp>
        <p:nvSpPr>
          <p:cNvPr id="4" name="TextBox 3"/>
          <p:cNvSpPr txBox="1"/>
          <p:nvPr/>
        </p:nvSpPr>
        <p:spPr>
          <a:xfrm>
            <a:off x="176825" y="1166539"/>
            <a:ext cx="8850423" cy="3539430"/>
          </a:xfrm>
          <a:prstGeom prst="rect">
            <a:avLst/>
          </a:prstGeom>
          <a:noFill/>
        </p:spPr>
        <p:txBody>
          <a:bodyPr wrap="square" rtlCol="0">
            <a:spAutoFit/>
          </a:bodyPr>
          <a:lstStyle/>
          <a:p>
            <a:pPr marL="257175" indent="-257175">
              <a:buFont typeface="+mj-lt"/>
              <a:buAutoNum type="arabicPeriod"/>
            </a:pPr>
            <a:r>
              <a:rPr lang="en-US" sz="1400" dirty="0">
                <a:solidFill>
                  <a:schemeClr val="accent4"/>
                </a:solidFill>
              </a:rPr>
              <a:t>Proposals must be submitted to Research Administration Pre-Award through the </a:t>
            </a:r>
            <a:r>
              <a:rPr lang="en-US" sz="1400" dirty="0" err="1">
                <a:solidFill>
                  <a:schemeClr val="accent4"/>
                </a:solidFill>
              </a:rPr>
              <a:t>eRA</a:t>
            </a:r>
            <a:r>
              <a:rPr lang="en-US" sz="1400" dirty="0">
                <a:solidFill>
                  <a:schemeClr val="accent4"/>
                </a:solidFill>
              </a:rPr>
              <a:t> system prior to submission to External Sponsors for funding consideration preferably 10 days prior to sponsor deadline.</a:t>
            </a:r>
          </a:p>
          <a:p>
            <a:pPr marL="257175" indent="-257175">
              <a:buAutoNum type="arabicPeriod" startAt="2"/>
            </a:pPr>
            <a:r>
              <a:rPr lang="en-US" sz="1400" dirty="0">
                <a:solidFill>
                  <a:schemeClr val="accent4"/>
                </a:solidFill>
              </a:rPr>
              <a:t>Research Administration Pre-Award must approve All proposals before they are submitted to the external funding agency.</a:t>
            </a:r>
          </a:p>
          <a:p>
            <a:pPr marL="257175" indent="-257175">
              <a:buAutoNum type="arabicPeriod" startAt="3"/>
            </a:pPr>
            <a:r>
              <a:rPr lang="en-US" sz="1400" dirty="0">
                <a:solidFill>
                  <a:schemeClr val="accent4"/>
                </a:solidFill>
              </a:rPr>
              <a:t>A waiver is required for All Proposals submitted 5 and 2 days prior to the Sponsor submission deadline.</a:t>
            </a:r>
          </a:p>
          <a:p>
            <a:pPr marL="257175" indent="-257175">
              <a:buAutoNum type="arabicPeriod" startAt="3"/>
            </a:pPr>
            <a:r>
              <a:rPr lang="en-US" sz="1400" dirty="0">
                <a:solidFill>
                  <a:schemeClr val="accent4"/>
                </a:solidFill>
              </a:rPr>
              <a:t>A PDF of the final Non System-to-System Application (i.e. Fastlane, American Heart) must be uploaded in </a:t>
            </a:r>
            <a:r>
              <a:rPr lang="en-US" sz="1400" dirty="0" err="1">
                <a:solidFill>
                  <a:schemeClr val="accent4"/>
                </a:solidFill>
              </a:rPr>
              <a:t>eRA</a:t>
            </a:r>
            <a:r>
              <a:rPr lang="en-US" sz="1400" dirty="0">
                <a:solidFill>
                  <a:schemeClr val="accent4"/>
                </a:solidFill>
              </a:rPr>
              <a:t> prior to being approved in either system.</a:t>
            </a:r>
          </a:p>
          <a:p>
            <a:pPr marL="342900" indent="-342900">
              <a:buAutoNum type="arabicPeriod" startAt="5"/>
            </a:pPr>
            <a:r>
              <a:rPr lang="en-US" sz="1400" dirty="0">
                <a:solidFill>
                  <a:schemeClr val="accent4"/>
                </a:solidFill>
              </a:rPr>
              <a:t>If an Award/Contract is made to Temple University which requires a signature, the award must be directed to Temple University Counsel for signature by the RA Pre-Award Specialist. </a:t>
            </a:r>
            <a:r>
              <a:rPr lang="en-US" sz="1400" b="1" dirty="0">
                <a:solidFill>
                  <a:schemeClr val="accent4"/>
                </a:solidFill>
              </a:rPr>
              <a:t>Allow Counsel 10 days.</a:t>
            </a:r>
          </a:p>
          <a:p>
            <a:r>
              <a:rPr lang="en-US" sz="1400" dirty="0">
                <a:solidFill>
                  <a:schemeClr val="accent4"/>
                </a:solidFill>
              </a:rPr>
              <a:t>6.   If you have a promise of an Award Commitment via a letter, email, unsigned Contract or Agreement, you</a:t>
            </a:r>
          </a:p>
          <a:p>
            <a:r>
              <a:rPr lang="en-US" sz="1400" dirty="0">
                <a:solidFill>
                  <a:schemeClr val="accent4"/>
                </a:solidFill>
              </a:rPr>
              <a:t>      may add an Advance FOAP Request (original signatures required) to your </a:t>
            </a:r>
            <a:r>
              <a:rPr lang="en-US" sz="1400" dirty="0" err="1">
                <a:solidFill>
                  <a:schemeClr val="accent4"/>
                </a:solidFill>
              </a:rPr>
              <a:t>eRA</a:t>
            </a:r>
            <a:r>
              <a:rPr lang="en-US" sz="1400" dirty="0">
                <a:solidFill>
                  <a:schemeClr val="accent4"/>
                </a:solidFill>
              </a:rPr>
              <a:t> proposal package to expedite setting up a FOPAL with Research Administration Post-Award (COI will is required for Advance FOAP Requests).</a:t>
            </a:r>
          </a:p>
          <a:p>
            <a:r>
              <a:rPr lang="en-US" sz="1400" dirty="0">
                <a:solidFill>
                  <a:schemeClr val="accent4"/>
                </a:solidFill>
              </a:rPr>
              <a:t>7.   Late Proposal Submissions to RA Pre-Award will be processed in the order they are received.  Every effort will be made to submit the application, however there are no guarantees (Must be in by 12:00 noon – No exceptions).</a:t>
            </a:r>
          </a:p>
        </p:txBody>
      </p:sp>
    </p:spTree>
    <p:extLst>
      <p:ext uri="{BB962C8B-B14F-4D97-AF65-F5344CB8AC3E}">
        <p14:creationId xmlns:p14="http://schemas.microsoft.com/office/powerpoint/2010/main" val="2946889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9072" y="109056"/>
            <a:ext cx="3937040" cy="600164"/>
          </a:xfrm>
          <a:prstGeom prst="rect">
            <a:avLst/>
          </a:prstGeom>
          <a:noFill/>
        </p:spPr>
        <p:txBody>
          <a:bodyPr wrap="none" rtlCol="0">
            <a:spAutoFit/>
          </a:bodyPr>
          <a:lstStyle/>
          <a:p>
            <a:r>
              <a:rPr lang="en-US" sz="3300" dirty="0">
                <a:solidFill>
                  <a:schemeClr val="accent4"/>
                </a:solidFill>
              </a:rPr>
              <a:t>FOR ASSISTANCE:</a:t>
            </a:r>
          </a:p>
        </p:txBody>
      </p:sp>
      <p:sp>
        <p:nvSpPr>
          <p:cNvPr id="3" name="TextBox 2"/>
          <p:cNvSpPr txBox="1"/>
          <p:nvPr/>
        </p:nvSpPr>
        <p:spPr>
          <a:xfrm>
            <a:off x="372357" y="628982"/>
            <a:ext cx="8448445" cy="584775"/>
          </a:xfrm>
          <a:prstGeom prst="rect">
            <a:avLst/>
          </a:prstGeom>
          <a:noFill/>
        </p:spPr>
        <p:txBody>
          <a:bodyPr wrap="square" rtlCol="0">
            <a:spAutoFit/>
          </a:bodyPr>
          <a:lstStyle/>
          <a:p>
            <a:r>
              <a:rPr lang="en-US" sz="1600" dirty="0">
                <a:solidFill>
                  <a:schemeClr val="accent4"/>
                </a:solidFill>
              </a:rPr>
              <a:t>Contact your Research Administration Pre-Award Specialist for all things related to the review and submission of your Application:      </a:t>
            </a:r>
            <a:r>
              <a:rPr lang="en-US" sz="1600" dirty="0">
                <a:solidFill>
                  <a:schemeClr val="accent4"/>
                </a:solidFill>
                <a:hlinkClick r:id="rId3"/>
              </a:rPr>
              <a:t>RAPRE@temple.edu</a:t>
            </a:r>
            <a:r>
              <a:rPr lang="en-US" sz="1600" dirty="0">
                <a:solidFill>
                  <a:schemeClr val="accent4"/>
                </a:solidFill>
              </a:rPr>
              <a:t>; </a:t>
            </a:r>
          </a:p>
        </p:txBody>
      </p:sp>
      <p:sp>
        <p:nvSpPr>
          <p:cNvPr id="4" name="TextBox 3"/>
          <p:cNvSpPr txBox="1"/>
          <p:nvPr/>
        </p:nvSpPr>
        <p:spPr>
          <a:xfrm>
            <a:off x="381563" y="1560527"/>
            <a:ext cx="7781104" cy="584775"/>
          </a:xfrm>
          <a:prstGeom prst="rect">
            <a:avLst/>
          </a:prstGeom>
          <a:noFill/>
        </p:spPr>
        <p:txBody>
          <a:bodyPr wrap="none" rtlCol="0">
            <a:spAutoFit/>
          </a:bodyPr>
          <a:lstStyle/>
          <a:p>
            <a:r>
              <a:rPr lang="en-US" sz="1600" dirty="0">
                <a:solidFill>
                  <a:schemeClr val="accent4"/>
                </a:solidFill>
              </a:rPr>
              <a:t>Contact the Electronic Research Administration (</a:t>
            </a:r>
            <a:r>
              <a:rPr lang="en-US" sz="1600" dirty="0" err="1">
                <a:solidFill>
                  <a:schemeClr val="accent4"/>
                </a:solidFill>
              </a:rPr>
              <a:t>eRA</a:t>
            </a:r>
            <a:r>
              <a:rPr lang="en-US" sz="1600" dirty="0">
                <a:solidFill>
                  <a:schemeClr val="accent4"/>
                </a:solidFill>
              </a:rPr>
              <a:t>) Team for all Technical issues:</a:t>
            </a:r>
          </a:p>
          <a:p>
            <a:r>
              <a:rPr lang="en-US" sz="1600" dirty="0">
                <a:solidFill>
                  <a:schemeClr val="accent4"/>
                </a:solidFill>
              </a:rPr>
              <a:t>      </a:t>
            </a:r>
            <a:r>
              <a:rPr lang="en-US" sz="1600" dirty="0">
                <a:solidFill>
                  <a:schemeClr val="accent4"/>
                </a:solidFill>
                <a:hlinkClick r:id="rId4"/>
              </a:rPr>
              <a:t>eRA@temple.edu</a:t>
            </a:r>
            <a:r>
              <a:rPr lang="en-US" sz="1600" dirty="0">
                <a:solidFill>
                  <a:schemeClr val="accent4"/>
                </a:solidFill>
              </a:rPr>
              <a:t> or Ming Chou @ 1-0450</a:t>
            </a:r>
          </a:p>
        </p:txBody>
      </p:sp>
      <p:sp>
        <p:nvSpPr>
          <p:cNvPr id="5" name="TextBox 4"/>
          <p:cNvSpPr txBox="1"/>
          <p:nvPr/>
        </p:nvSpPr>
        <p:spPr>
          <a:xfrm>
            <a:off x="372357" y="1253805"/>
            <a:ext cx="7616765" cy="338554"/>
          </a:xfrm>
          <a:prstGeom prst="rect">
            <a:avLst/>
          </a:prstGeom>
          <a:noFill/>
        </p:spPr>
        <p:txBody>
          <a:bodyPr wrap="none" rtlCol="0">
            <a:spAutoFit/>
          </a:bodyPr>
          <a:lstStyle/>
          <a:p>
            <a:r>
              <a:rPr lang="en-US" sz="1600" dirty="0">
                <a:solidFill>
                  <a:schemeClr val="accent4"/>
                </a:solidFill>
              </a:rPr>
              <a:t>Contact Ming-Hui Chou, Sr. IT Training Specialist for Training on the </a:t>
            </a:r>
            <a:r>
              <a:rPr lang="en-US" sz="1600" dirty="0" err="1">
                <a:solidFill>
                  <a:schemeClr val="accent4"/>
                </a:solidFill>
              </a:rPr>
              <a:t>eRA</a:t>
            </a:r>
            <a:r>
              <a:rPr lang="en-US" sz="1600" dirty="0">
                <a:solidFill>
                  <a:schemeClr val="accent4"/>
                </a:solidFill>
              </a:rPr>
              <a:t> system  </a:t>
            </a:r>
          </a:p>
        </p:txBody>
      </p:sp>
      <p:sp>
        <p:nvSpPr>
          <p:cNvPr id="6" name="TextBox 5"/>
          <p:cNvSpPr txBox="1"/>
          <p:nvPr/>
        </p:nvSpPr>
        <p:spPr>
          <a:xfrm>
            <a:off x="381563" y="2135784"/>
            <a:ext cx="8358755" cy="830997"/>
          </a:xfrm>
          <a:prstGeom prst="rect">
            <a:avLst/>
          </a:prstGeom>
          <a:noFill/>
        </p:spPr>
        <p:txBody>
          <a:bodyPr wrap="square" rtlCol="0">
            <a:spAutoFit/>
          </a:bodyPr>
          <a:lstStyle/>
          <a:p>
            <a:r>
              <a:rPr lang="en-US" sz="1600" dirty="0">
                <a:solidFill>
                  <a:schemeClr val="accent4"/>
                </a:solidFill>
              </a:rPr>
              <a:t>Contact Dwayne King for guidance on COI issues on Main Campus at </a:t>
            </a:r>
          </a:p>
          <a:p>
            <a:r>
              <a:rPr lang="en-US" sz="1600" dirty="0">
                <a:solidFill>
                  <a:schemeClr val="accent4"/>
                </a:solidFill>
                <a:hlinkClick r:id="rId5"/>
              </a:rPr>
              <a:t>coitemple@temple.edu</a:t>
            </a:r>
            <a:r>
              <a:rPr lang="en-US" sz="1600" dirty="0">
                <a:solidFill>
                  <a:schemeClr val="accent4"/>
                </a:solidFill>
              </a:rPr>
              <a:t> or 2-7819; </a:t>
            </a:r>
            <a:br>
              <a:rPr lang="en-US" sz="1600" dirty="0">
                <a:solidFill>
                  <a:schemeClr val="accent4"/>
                </a:solidFill>
              </a:rPr>
            </a:br>
            <a:r>
              <a:rPr lang="en-US" sz="1600" dirty="0">
                <a:solidFill>
                  <a:schemeClr val="accent4"/>
                </a:solidFill>
              </a:rPr>
              <a:t>Medical School contact: Elizabeth Oquendo @ </a:t>
            </a:r>
            <a:r>
              <a:rPr lang="en-US" sz="1600" dirty="0">
                <a:solidFill>
                  <a:schemeClr val="accent4"/>
                </a:solidFill>
                <a:hlinkClick r:id="rId6"/>
              </a:rPr>
              <a:t>coisom@temple.edu</a:t>
            </a:r>
            <a:endParaRPr lang="en-US" sz="1600" dirty="0">
              <a:solidFill>
                <a:schemeClr val="accent4"/>
              </a:solidFill>
            </a:endParaRPr>
          </a:p>
        </p:txBody>
      </p:sp>
      <p:sp>
        <p:nvSpPr>
          <p:cNvPr id="9" name="TextBox 8"/>
          <p:cNvSpPr txBox="1"/>
          <p:nvPr/>
        </p:nvSpPr>
        <p:spPr>
          <a:xfrm>
            <a:off x="381563" y="3410357"/>
            <a:ext cx="8555536" cy="338554"/>
          </a:xfrm>
          <a:prstGeom prst="rect">
            <a:avLst/>
          </a:prstGeom>
          <a:noFill/>
        </p:spPr>
        <p:txBody>
          <a:bodyPr wrap="square" rtlCol="0">
            <a:spAutoFit/>
          </a:bodyPr>
          <a:lstStyle/>
          <a:p>
            <a:r>
              <a:rPr lang="en-US" sz="1600" dirty="0">
                <a:solidFill>
                  <a:schemeClr val="accent4"/>
                </a:solidFill>
              </a:rPr>
              <a:t>For IACUC issues or concerns at </a:t>
            </a:r>
            <a:r>
              <a:rPr lang="en-US" sz="1600" dirty="0">
                <a:solidFill>
                  <a:schemeClr val="accent4"/>
                </a:solidFill>
                <a:hlinkClick r:id="rId7"/>
              </a:rPr>
              <a:t>iacuc@temple.edu</a:t>
            </a:r>
            <a:r>
              <a:rPr lang="en-US" sz="1600" dirty="0">
                <a:solidFill>
                  <a:schemeClr val="accent4"/>
                </a:solidFill>
              </a:rPr>
              <a:t> or 2-3390</a:t>
            </a:r>
          </a:p>
        </p:txBody>
      </p:sp>
      <p:sp>
        <p:nvSpPr>
          <p:cNvPr id="10" name="TextBox 9"/>
          <p:cNvSpPr txBox="1"/>
          <p:nvPr/>
        </p:nvSpPr>
        <p:spPr>
          <a:xfrm>
            <a:off x="381563" y="3004870"/>
            <a:ext cx="8188159" cy="338554"/>
          </a:xfrm>
          <a:prstGeom prst="rect">
            <a:avLst/>
          </a:prstGeom>
          <a:noFill/>
        </p:spPr>
        <p:txBody>
          <a:bodyPr wrap="square" rtlCol="0">
            <a:spAutoFit/>
          </a:bodyPr>
          <a:lstStyle/>
          <a:p>
            <a:r>
              <a:rPr lang="en-US" sz="1600" dirty="0">
                <a:solidFill>
                  <a:schemeClr val="accent4"/>
                </a:solidFill>
              </a:rPr>
              <a:t>For IRB issues or concerns at </a:t>
            </a:r>
            <a:r>
              <a:rPr lang="en-US" sz="1600" dirty="0">
                <a:solidFill>
                  <a:schemeClr val="accent4"/>
                </a:solidFill>
                <a:hlinkClick r:id="rId8"/>
              </a:rPr>
              <a:t>irb@temple.edu</a:t>
            </a:r>
            <a:r>
              <a:rPr lang="en-US" sz="1600" dirty="0">
                <a:solidFill>
                  <a:schemeClr val="accent4"/>
                </a:solidFill>
              </a:rPr>
              <a:t> or 2-3390</a:t>
            </a:r>
          </a:p>
        </p:txBody>
      </p:sp>
      <p:sp>
        <p:nvSpPr>
          <p:cNvPr id="11" name="TextBox 10"/>
          <p:cNvSpPr txBox="1"/>
          <p:nvPr/>
        </p:nvSpPr>
        <p:spPr>
          <a:xfrm>
            <a:off x="381563" y="3815844"/>
            <a:ext cx="8358755" cy="584775"/>
          </a:xfrm>
          <a:prstGeom prst="rect">
            <a:avLst/>
          </a:prstGeom>
          <a:noFill/>
        </p:spPr>
        <p:txBody>
          <a:bodyPr wrap="square" rtlCol="0">
            <a:spAutoFit/>
          </a:bodyPr>
          <a:lstStyle/>
          <a:p>
            <a:r>
              <a:rPr lang="en-US" sz="1600" dirty="0">
                <a:solidFill>
                  <a:schemeClr val="accent4"/>
                </a:solidFill>
              </a:rPr>
              <a:t>Contact Mary </a:t>
            </a:r>
            <a:r>
              <a:rPr lang="en-US" sz="1600" dirty="0" err="1">
                <a:solidFill>
                  <a:schemeClr val="accent4"/>
                </a:solidFill>
              </a:rPr>
              <a:t>Pultro</a:t>
            </a:r>
            <a:r>
              <a:rPr lang="en-US" sz="1600" dirty="0">
                <a:solidFill>
                  <a:schemeClr val="accent4"/>
                </a:solidFill>
              </a:rPr>
              <a:t> for guidance on IBC issues or concerns at </a:t>
            </a:r>
            <a:r>
              <a:rPr lang="en-US" sz="1600" dirty="0">
                <a:solidFill>
                  <a:schemeClr val="accent4"/>
                </a:solidFill>
                <a:hlinkClick r:id="rId9"/>
              </a:rPr>
              <a:t>marybp@temple.edu</a:t>
            </a:r>
            <a:r>
              <a:rPr lang="en-US" sz="1600" dirty="0">
                <a:solidFill>
                  <a:schemeClr val="accent4"/>
                </a:solidFill>
              </a:rPr>
              <a:t> or 2-9741</a:t>
            </a:r>
          </a:p>
        </p:txBody>
      </p:sp>
    </p:spTree>
    <p:extLst>
      <p:ext uri="{BB962C8B-B14F-4D97-AF65-F5344CB8AC3E}">
        <p14:creationId xmlns:p14="http://schemas.microsoft.com/office/powerpoint/2010/main" val="403529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Sponsored Programs – Grants and Contracts</a:t>
            </a:r>
          </a:p>
        </p:txBody>
      </p:sp>
      <p:sp>
        <p:nvSpPr>
          <p:cNvPr id="3" name="Content Placeholder 2"/>
          <p:cNvSpPr>
            <a:spLocks noGrp="1"/>
          </p:cNvSpPr>
          <p:nvPr>
            <p:ph sz="half" idx="1"/>
          </p:nvPr>
        </p:nvSpPr>
        <p:spPr/>
        <p:txBody>
          <a:bodyPr/>
          <a:lstStyle/>
          <a:p>
            <a:r>
              <a:rPr lang="en-US" dirty="0"/>
              <a:t>Grants </a:t>
            </a:r>
            <a:r>
              <a:rPr lang="en-US" sz="2000" dirty="0"/>
              <a:t>- </a:t>
            </a:r>
            <a:r>
              <a:rPr lang="en-US" altLang="en-US" sz="2400" dirty="0"/>
              <a:t>An assistance award and legal instrument used to transfer money, property, services , and other things of value to a grantee (you) to perform an activity.</a:t>
            </a:r>
          </a:p>
          <a:p>
            <a:pPr lvl="1"/>
            <a:r>
              <a:rPr lang="en-US" altLang="en-US" sz="2000" dirty="0"/>
              <a:t>No substantial involvement from sponsor</a:t>
            </a:r>
          </a:p>
          <a:p>
            <a:pPr lvl="1"/>
            <a:endParaRPr lang="en-US" dirty="0"/>
          </a:p>
        </p:txBody>
      </p:sp>
      <p:sp>
        <p:nvSpPr>
          <p:cNvPr id="4" name="Content Placeholder 3"/>
          <p:cNvSpPr>
            <a:spLocks noGrp="1"/>
          </p:cNvSpPr>
          <p:nvPr>
            <p:ph sz="half" idx="2"/>
          </p:nvPr>
        </p:nvSpPr>
        <p:spPr/>
        <p:txBody>
          <a:bodyPr/>
          <a:lstStyle/>
          <a:p>
            <a:r>
              <a:rPr lang="en-US" dirty="0"/>
              <a:t>Contracts -</a:t>
            </a:r>
            <a:r>
              <a:rPr lang="en-US" sz="2400" dirty="0"/>
              <a:t>L</a:t>
            </a:r>
            <a:r>
              <a:rPr lang="en-US" altLang="en-US" sz="2400" dirty="0"/>
              <a:t>egal instrument used when the government is purchasing a supply or service.  It is generally based upon submission of deliverables.  Contracts may be issued by other Universities or may be in the form of a consulting agreement.</a:t>
            </a:r>
            <a:endParaRPr lang="en-US" altLang="en-US" dirty="0"/>
          </a:p>
          <a:p>
            <a:r>
              <a:rPr lang="en-US" dirty="0"/>
              <a:t> </a:t>
            </a:r>
          </a:p>
        </p:txBody>
      </p:sp>
    </p:spTree>
    <p:extLst>
      <p:ext uri="{BB962C8B-B14F-4D97-AF65-F5344CB8AC3E}">
        <p14:creationId xmlns:p14="http://schemas.microsoft.com/office/powerpoint/2010/main" val="3045893273"/>
      </p:ext>
    </p:extLst>
  </p:cSld>
  <p:clrMapOvr>
    <a:masterClrMapping/>
  </p:clrMapOvr>
  <p:transition spd="slow" advClick="0" advTm="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Sponsored Programs</a:t>
            </a:r>
          </a:p>
        </p:txBody>
      </p:sp>
      <p:sp>
        <p:nvSpPr>
          <p:cNvPr id="3" name="Content Placeholder 2"/>
          <p:cNvSpPr>
            <a:spLocks noGrp="1"/>
          </p:cNvSpPr>
          <p:nvPr>
            <p:ph sz="half" idx="1"/>
          </p:nvPr>
        </p:nvSpPr>
        <p:spPr/>
        <p:txBody>
          <a:bodyPr/>
          <a:lstStyle/>
          <a:p>
            <a:r>
              <a:rPr lang="en-US" dirty="0"/>
              <a:t>Scholarship - A</a:t>
            </a:r>
            <a:r>
              <a:rPr lang="en-US" altLang="en-US" dirty="0"/>
              <a:t>ssistance to candidates who are pursuing education in their field. </a:t>
            </a:r>
          </a:p>
          <a:p>
            <a:pPr lvl="1"/>
            <a:r>
              <a:rPr lang="en-US" altLang="en-US" dirty="0"/>
              <a:t>Helps with Tuition</a:t>
            </a:r>
          </a:p>
          <a:p>
            <a:pPr lvl="1"/>
            <a:r>
              <a:rPr lang="en-US" altLang="en-US" dirty="0"/>
              <a:t>Room and Board</a:t>
            </a:r>
          </a:p>
          <a:p>
            <a:pPr lvl="1"/>
            <a:r>
              <a:rPr lang="en-US" altLang="en-US" dirty="0"/>
              <a:t>Maybe travel</a:t>
            </a:r>
          </a:p>
          <a:p>
            <a:pPr lvl="1"/>
            <a:r>
              <a:rPr lang="en-US" altLang="en-US" dirty="0"/>
              <a:t>Supplies</a:t>
            </a:r>
          </a:p>
          <a:p>
            <a:endParaRPr lang="en-US" dirty="0"/>
          </a:p>
        </p:txBody>
      </p:sp>
      <p:sp>
        <p:nvSpPr>
          <p:cNvPr id="4" name="Content Placeholder 3"/>
          <p:cNvSpPr>
            <a:spLocks noGrp="1"/>
          </p:cNvSpPr>
          <p:nvPr>
            <p:ph sz="half" idx="2"/>
          </p:nvPr>
        </p:nvSpPr>
        <p:spPr/>
        <p:txBody>
          <a:bodyPr/>
          <a:lstStyle/>
          <a:p>
            <a:r>
              <a:rPr lang="en-US" dirty="0"/>
              <a:t>Fellowship - </a:t>
            </a:r>
            <a:r>
              <a:rPr lang="en-US" sz="2400" dirty="0"/>
              <a:t>P</a:t>
            </a:r>
            <a:r>
              <a:rPr lang="en-US" altLang="en-US" sz="2400" dirty="0"/>
              <a:t>rovide support for promising doctoral candidates who will be performing dissertation research and training in scientific health-related fields relevant to the missions of the participating Sponsor.</a:t>
            </a:r>
          </a:p>
          <a:p>
            <a:endParaRPr lang="en-US" dirty="0"/>
          </a:p>
        </p:txBody>
      </p:sp>
    </p:spTree>
    <p:extLst>
      <p:ext uri="{BB962C8B-B14F-4D97-AF65-F5344CB8AC3E}">
        <p14:creationId xmlns:p14="http://schemas.microsoft.com/office/powerpoint/2010/main" val="3159332014"/>
      </p:ext>
    </p:extLst>
  </p:cSld>
  <p:clrMapOvr>
    <a:masterClrMapping/>
  </p:clrMapOvr>
  <p:transition spd="slow" advClick="0" advTm="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44060599"/>
              </p:ext>
            </p:extLst>
          </p:nvPr>
        </p:nvGraphicFramePr>
        <p:xfrm>
          <a:off x="2474976" y="196354"/>
          <a:ext cx="4709160" cy="4389120"/>
        </p:xfrm>
        <a:graphic>
          <a:graphicData uri="http://schemas.openxmlformats.org/drawingml/2006/table">
            <a:tbl>
              <a:tblPr firstRow="1" firstCol="1" bandRow="1" bandCol="1">
                <a:tableStyleId>{5C22544A-7EE6-4342-B048-85BDC9FD1C3A}</a:tableStyleId>
              </a:tblPr>
              <a:tblGrid>
                <a:gridCol w="1569720">
                  <a:extLst>
                    <a:ext uri="{9D8B030D-6E8A-4147-A177-3AD203B41FA5}">
                      <a16:colId xmlns:a16="http://schemas.microsoft.com/office/drawing/2014/main" val="20000"/>
                    </a:ext>
                  </a:extLst>
                </a:gridCol>
                <a:gridCol w="1569720">
                  <a:extLst>
                    <a:ext uri="{9D8B030D-6E8A-4147-A177-3AD203B41FA5}">
                      <a16:colId xmlns:a16="http://schemas.microsoft.com/office/drawing/2014/main" val="20001"/>
                    </a:ext>
                  </a:extLst>
                </a:gridCol>
                <a:gridCol w="1569720">
                  <a:extLst>
                    <a:ext uri="{9D8B030D-6E8A-4147-A177-3AD203B41FA5}">
                      <a16:colId xmlns:a16="http://schemas.microsoft.com/office/drawing/2014/main" val="20002"/>
                    </a:ext>
                  </a:extLst>
                </a:gridCol>
              </a:tblGrid>
              <a:tr h="362887">
                <a:tc>
                  <a:txBody>
                    <a:bodyPr/>
                    <a:lstStyle/>
                    <a:p>
                      <a:pPr marL="0" marR="0" algn="ctr">
                        <a:spcBef>
                          <a:spcPts val="0"/>
                        </a:spcBef>
                        <a:spcAft>
                          <a:spcPts val="0"/>
                        </a:spcAft>
                      </a:pPr>
                      <a:r>
                        <a:rPr lang="en-US" sz="1200" dirty="0">
                          <a:effectLst/>
                        </a:rPr>
                        <a:t>Specific Information Requirement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lgn="ctr">
                        <a:spcBef>
                          <a:spcPts val="0"/>
                        </a:spcBef>
                        <a:spcAft>
                          <a:spcPts val="0"/>
                        </a:spcAft>
                      </a:pPr>
                      <a:r>
                        <a:rPr lang="en-US" sz="1200">
                          <a:effectLst/>
                        </a:rPr>
                        <a:t>National Institutes of Health</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lgn="ctr">
                        <a:spcBef>
                          <a:spcPts val="0"/>
                        </a:spcBef>
                        <a:spcAft>
                          <a:spcPts val="0"/>
                        </a:spcAft>
                      </a:pPr>
                      <a:r>
                        <a:rPr lang="en-US" sz="900" kern="0">
                          <a:effectLst/>
                        </a:rPr>
                        <a:t>Private Foundation</a:t>
                      </a:r>
                      <a:endParaRPr lang="en-US" sz="900" b="1" kern="0">
                        <a:effectLst/>
                        <a:latin typeface="Times New Roman" panose="02020603050405020304" pitchFamily="18" charset="0"/>
                        <a:cs typeface="Times New Roman" panose="02020603050405020304" pitchFamily="18" charset="0"/>
                      </a:endParaRPr>
                    </a:p>
                  </a:txBody>
                  <a:tcPr marL="37211" marR="37211" marT="0" marB="0"/>
                </a:tc>
                <a:extLst>
                  <a:ext uri="{0D108BD9-81ED-4DB2-BD59-A6C34878D82A}">
                    <a16:rowId xmlns:a16="http://schemas.microsoft.com/office/drawing/2014/main" val="10000"/>
                  </a:ext>
                </a:extLst>
              </a:tr>
              <a:tr h="181444">
                <a:tc>
                  <a:txBody>
                    <a:bodyPr/>
                    <a:lstStyle/>
                    <a:p>
                      <a:pPr marL="0" marR="0">
                        <a:spcBef>
                          <a:spcPts val="0"/>
                        </a:spcBef>
                        <a:spcAft>
                          <a:spcPts val="0"/>
                        </a:spcAft>
                      </a:pPr>
                      <a:r>
                        <a:rPr lang="en-US" sz="1200" dirty="0">
                          <a:effectLst/>
                        </a:rPr>
                        <a:t>Application forms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Specific and detailed</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Variable/nonexistent</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1"/>
                  </a:ext>
                </a:extLst>
              </a:tr>
              <a:tr h="181444">
                <a:tc>
                  <a:txBody>
                    <a:bodyPr/>
                    <a:lstStyle/>
                    <a:p>
                      <a:pPr marL="0" marR="0">
                        <a:spcBef>
                          <a:spcPts val="0"/>
                        </a:spcBef>
                        <a:spcAft>
                          <a:spcPts val="0"/>
                        </a:spcAft>
                      </a:pPr>
                      <a:r>
                        <a:rPr lang="en-US" sz="1200" dirty="0">
                          <a:effectLst/>
                        </a:rPr>
                        <a:t>Letter of intent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Special cases (RFA)</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Often</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2"/>
                  </a:ext>
                </a:extLst>
              </a:tr>
              <a:tr h="362887">
                <a:tc>
                  <a:txBody>
                    <a:bodyPr/>
                    <a:lstStyle/>
                    <a:p>
                      <a:pPr marL="0" marR="0">
                        <a:spcBef>
                          <a:spcPts val="0"/>
                        </a:spcBef>
                        <a:spcAft>
                          <a:spcPts val="0"/>
                        </a:spcAft>
                      </a:pPr>
                      <a:r>
                        <a:rPr lang="en-US" sz="1200" dirty="0">
                          <a:effectLst/>
                        </a:rPr>
                        <a:t>Preliminary staff contact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Useful, but not required</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Often required</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3"/>
                  </a:ext>
                </a:extLst>
              </a:tr>
              <a:tr h="2177324">
                <a:tc>
                  <a:txBody>
                    <a:bodyPr/>
                    <a:lstStyle/>
                    <a:p>
                      <a:pPr marL="0" marR="0">
                        <a:spcBef>
                          <a:spcPts val="0"/>
                        </a:spcBef>
                        <a:spcAft>
                          <a:spcPts val="0"/>
                        </a:spcAft>
                      </a:pPr>
                      <a:r>
                        <a:rPr lang="en-US" sz="1200" dirty="0">
                          <a:effectLst/>
                        </a:rPr>
                        <a:t>Material submitted</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err="1">
                          <a:effectLst/>
                        </a:rPr>
                        <a:t>Biosketch</a:t>
                      </a:r>
                      <a:r>
                        <a:rPr lang="en-US" sz="1200" dirty="0">
                          <a:effectLst/>
                        </a:rPr>
                        <a:t>, resources, budget, budget justification, background and significance, preliminary data, research plan, time line, institutional documentation, certifications (safety, animal, human subject)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Resources, budget, biographical sketch, often less detailed experimental plan. </a:t>
                      </a:r>
                      <a:endParaRPr lang="en-US" sz="1000">
                        <a:effectLst/>
                      </a:endParaRPr>
                    </a:p>
                    <a:p>
                      <a:pPr marL="0" marR="0">
                        <a:spcBef>
                          <a:spcPts val="0"/>
                        </a:spcBef>
                        <a:spcAft>
                          <a:spcPts val="0"/>
                        </a:spcAft>
                      </a:pPr>
                      <a:r>
                        <a:rPr lang="en-US" sz="1200">
                          <a:effectLst/>
                        </a:rPr>
                        <a:t> </a:t>
                      </a:r>
                      <a:endParaRPr lang="en-US" sz="1000">
                        <a:effectLst/>
                      </a:endParaRPr>
                    </a:p>
                    <a:p>
                      <a:pPr marL="0" marR="0">
                        <a:spcBef>
                          <a:spcPts val="0"/>
                        </a:spcBef>
                        <a:spcAft>
                          <a:spcPts val="0"/>
                        </a:spcAft>
                      </a:pPr>
                      <a:r>
                        <a:rPr lang="en-US" sz="1200">
                          <a:effectLst/>
                        </a:rPr>
                        <a:t>Some require a targeted statement of work relative to agencies mission.</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4"/>
                  </a:ext>
                </a:extLst>
              </a:tr>
              <a:tr h="362887">
                <a:tc>
                  <a:txBody>
                    <a:bodyPr/>
                    <a:lstStyle/>
                    <a:p>
                      <a:pPr marL="0" marR="0">
                        <a:spcBef>
                          <a:spcPts val="0"/>
                        </a:spcBef>
                        <a:spcAft>
                          <a:spcPts val="0"/>
                        </a:spcAft>
                      </a:pPr>
                      <a:r>
                        <a:rPr lang="en-US" sz="1200">
                          <a:effectLst/>
                        </a:rPr>
                        <a:t>Submission dates</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Fixed or special deadlines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Variable</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5"/>
                  </a:ext>
                </a:extLst>
              </a:tr>
              <a:tr h="362887">
                <a:tc>
                  <a:txBody>
                    <a:bodyPr/>
                    <a:lstStyle/>
                    <a:p>
                      <a:pPr marL="0" marR="0">
                        <a:spcBef>
                          <a:spcPts val="0"/>
                        </a:spcBef>
                        <a:spcAft>
                          <a:spcPts val="0"/>
                        </a:spcAft>
                      </a:pPr>
                      <a:r>
                        <a:rPr lang="en-US" sz="1200">
                          <a:effectLst/>
                        </a:rPr>
                        <a:t>Review process</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Defined peer review process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Variable</a:t>
                      </a:r>
                      <a:endParaRPr lang="en-US" sz="1000" dirty="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6"/>
                  </a:ext>
                </a:extLst>
              </a:tr>
              <a:tr h="362887">
                <a:tc>
                  <a:txBody>
                    <a:bodyPr/>
                    <a:lstStyle/>
                    <a:p>
                      <a:pPr marL="0" marR="0">
                        <a:spcBef>
                          <a:spcPts val="0"/>
                        </a:spcBef>
                        <a:spcAft>
                          <a:spcPts val="0"/>
                        </a:spcAft>
                      </a:pPr>
                      <a:r>
                        <a:rPr lang="en-US" sz="1200">
                          <a:effectLst/>
                        </a:rPr>
                        <a:t>Resubmission</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Two time limit with statement of revision</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Usually resubmitted as new grant</a:t>
                      </a:r>
                      <a:endParaRPr lang="en-US" sz="1000" dirty="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14787175"/>
      </p:ext>
    </p:extLst>
  </p:cSld>
  <p:clrMapOvr>
    <a:masterClrMapping/>
  </p:clrMapOvr>
  <p:transition spd="slow" advClick="0" advTm="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Budgeting</a:t>
            </a:r>
          </a:p>
        </p:txBody>
      </p:sp>
      <p:sp>
        <p:nvSpPr>
          <p:cNvPr id="4" name="Content Placeholder 3"/>
          <p:cNvSpPr>
            <a:spLocks noGrp="1"/>
          </p:cNvSpPr>
          <p:nvPr>
            <p:ph idx="1"/>
          </p:nvPr>
        </p:nvSpPr>
        <p:spPr/>
        <p:txBody>
          <a:bodyPr/>
          <a:lstStyle/>
          <a:p>
            <a:pPr>
              <a:buClr>
                <a:schemeClr val="tx1"/>
              </a:buClr>
              <a:buNone/>
            </a:pPr>
            <a:r>
              <a:rPr lang="en-US" altLang="en-US" sz="3200" b="1" dirty="0"/>
              <a:t>Direct Costs</a:t>
            </a:r>
            <a:r>
              <a:rPr lang="en-US" altLang="en-US" sz="3200" dirty="0"/>
              <a:t>  </a:t>
            </a:r>
          </a:p>
          <a:p>
            <a:pPr>
              <a:buClr>
                <a:schemeClr val="tx1"/>
              </a:buClr>
            </a:pPr>
            <a:r>
              <a:rPr lang="en-US" altLang="en-US" sz="2400" dirty="0"/>
              <a:t>The amount of money that it will cost the PI to conduct the project.</a:t>
            </a:r>
          </a:p>
          <a:p>
            <a:pPr>
              <a:buClr>
                <a:schemeClr val="tx1"/>
              </a:buClr>
            </a:pPr>
            <a:r>
              <a:rPr lang="en-US" altLang="en-US" sz="2400" dirty="0"/>
              <a:t>Costs that can be specifically and easily identified with a particular project or program with a high degree of accuracy.</a:t>
            </a:r>
          </a:p>
          <a:p>
            <a:pPr>
              <a:buClr>
                <a:schemeClr val="tx1"/>
              </a:buClr>
              <a:buNone/>
            </a:pPr>
            <a:r>
              <a:rPr lang="en-US" altLang="en-US" sz="2400" b="1" dirty="0"/>
              <a:t>Indirect Costs</a:t>
            </a:r>
          </a:p>
          <a:p>
            <a:pPr>
              <a:buClr>
                <a:schemeClr val="tx1"/>
              </a:buClr>
            </a:pPr>
            <a:r>
              <a:rPr lang="en-US" altLang="en-US" sz="2400" dirty="0"/>
              <a:t>Costs that cannot be specifically or easily assigned to a particular project or program</a:t>
            </a:r>
          </a:p>
          <a:p>
            <a:endParaRPr lang="en-US" dirty="0"/>
          </a:p>
        </p:txBody>
      </p:sp>
    </p:spTree>
    <p:extLst>
      <p:ext uri="{BB962C8B-B14F-4D97-AF65-F5344CB8AC3E}">
        <p14:creationId xmlns:p14="http://schemas.microsoft.com/office/powerpoint/2010/main" val="301979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73"/>
          <p:cNvGraphicFramePr>
            <a:graphicFrameLocks noGrp="1"/>
          </p:cNvGraphicFramePr>
          <p:nvPr>
            <p:extLst>
              <p:ext uri="{D42A27DB-BD31-4B8C-83A1-F6EECF244321}">
                <p14:modId xmlns:p14="http://schemas.microsoft.com/office/powerpoint/2010/main" val="618941202"/>
              </p:ext>
            </p:extLst>
          </p:nvPr>
        </p:nvGraphicFramePr>
        <p:xfrm>
          <a:off x="1413935" y="113466"/>
          <a:ext cx="6094824" cy="2490916"/>
        </p:xfrm>
        <a:graphic>
          <a:graphicData uri="http://schemas.openxmlformats.org/drawingml/2006/table">
            <a:tbl>
              <a:tblPr/>
              <a:tblGrid>
                <a:gridCol w="2671552">
                  <a:extLst>
                    <a:ext uri="{9D8B030D-6E8A-4147-A177-3AD203B41FA5}">
                      <a16:colId xmlns:a16="http://schemas.microsoft.com/office/drawing/2014/main" val="20000"/>
                    </a:ext>
                  </a:extLst>
                </a:gridCol>
                <a:gridCol w="1438282">
                  <a:extLst>
                    <a:ext uri="{9D8B030D-6E8A-4147-A177-3AD203B41FA5}">
                      <a16:colId xmlns:a16="http://schemas.microsoft.com/office/drawing/2014/main" val="20001"/>
                    </a:ext>
                  </a:extLst>
                </a:gridCol>
                <a:gridCol w="1984990">
                  <a:extLst>
                    <a:ext uri="{9D8B030D-6E8A-4147-A177-3AD203B41FA5}">
                      <a16:colId xmlns:a16="http://schemas.microsoft.com/office/drawing/2014/main" val="20002"/>
                    </a:ext>
                  </a:extLst>
                </a:gridCol>
              </a:tblGrid>
              <a:tr h="620724">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PI @ 10% effort + fringe @ 24.36%</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 + 2,436 = </a:t>
                      </a:r>
                      <a:r>
                        <a:rPr kumimoji="0" lang="en-US" altLang="en-US"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12,436</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Salary for this example is $100,000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7375">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Graduate Student @ 100% + fringe @ 15.0%</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26,500 + 3,975 =</a:t>
                      </a: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30,475</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Stipend levels vary by years of experience. </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3874">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Undergraduate @ $10 </a:t>
                      </a:r>
                      <a:r>
                        <a:rPr kumimoji="0" lang="en-US" altLang="en-US" sz="11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hr</a:t>
                      </a: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(don’t take fringe benefits if it’s during the school year)</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10 X 20 </a:t>
                      </a:r>
                      <a:r>
                        <a:rPr kumimoji="0" lang="en-US" alt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hrs</a:t>
                      </a: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X 32 weeks = 6,400</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If you assume student will work 20 hrs per wk for 1 year.</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8943">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Program Coordinator @ 100% + fringe @ 24.36%</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37,000 + 9,013=</a:t>
                      </a: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46,013</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Salary for PC may vary, check with HR. This example $37,000 annually</a:t>
                      </a:r>
                      <a:endPar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Rectangle 9"/>
          <p:cNvSpPr/>
          <p:nvPr/>
        </p:nvSpPr>
        <p:spPr>
          <a:xfrm>
            <a:off x="1312335" y="2629733"/>
            <a:ext cx="7693120" cy="1846659"/>
          </a:xfrm>
          <a:prstGeom prst="rect">
            <a:avLst/>
          </a:prstGeom>
        </p:spPr>
        <p:txBody>
          <a:bodyPr wrap="square">
            <a:spAutoFit/>
          </a:bodyPr>
          <a:lstStyle/>
          <a:p>
            <a:r>
              <a:rPr lang="en-US" altLang="en-US" sz="1800" dirty="0">
                <a:latin typeface="Arial" panose="020B0604020202020204" pitchFamily="34" charset="0"/>
                <a:ea typeface="Times New Roman" panose="02020603050405020304" pitchFamily="18" charset="0"/>
                <a:cs typeface="Arial" panose="020B0604020202020204" pitchFamily="34" charset="0"/>
              </a:rPr>
              <a:t>Supplies			     8,000</a:t>
            </a:r>
            <a:br>
              <a:rPr lang="en-US" altLang="en-US" sz="1800" dirty="0">
                <a:latin typeface="Arial" panose="020B0604020202020204" pitchFamily="34" charset="0"/>
                <a:ea typeface="Times New Roman" panose="02020603050405020304" pitchFamily="18" charset="0"/>
                <a:cs typeface="Arial" panose="020B0604020202020204" pitchFamily="34" charset="0"/>
              </a:rPr>
            </a:br>
            <a:r>
              <a:rPr lang="en-US" altLang="en-US" sz="1800" dirty="0">
                <a:latin typeface="Arial" panose="020B0604020202020204" pitchFamily="34" charset="0"/>
                <a:ea typeface="Times New Roman" panose="02020603050405020304" pitchFamily="18" charset="0"/>
                <a:cs typeface="Arial" panose="020B0604020202020204" pitchFamily="34" charset="0"/>
              </a:rPr>
              <a:t>Software			     2,000</a:t>
            </a:r>
            <a:br>
              <a:rPr lang="en-US" altLang="en-US" sz="1800" dirty="0">
                <a:latin typeface="Arial" panose="020B0604020202020204" pitchFamily="34" charset="0"/>
                <a:ea typeface="Times New Roman" panose="02020603050405020304" pitchFamily="18" charset="0"/>
                <a:cs typeface="Arial" panose="020B0604020202020204" pitchFamily="34" charset="0"/>
              </a:rPr>
            </a:br>
            <a:r>
              <a:rPr lang="en-US" altLang="en-US" sz="1800" dirty="0">
                <a:latin typeface="Arial" panose="020B0604020202020204" pitchFamily="34" charset="0"/>
                <a:ea typeface="Times New Roman" panose="02020603050405020304" pitchFamily="18" charset="0"/>
                <a:cs typeface="Arial" panose="020B0604020202020204" pitchFamily="34" charset="0"/>
              </a:rPr>
              <a:t>Animal costs		     5,000</a:t>
            </a:r>
            <a:endParaRPr lang="en-US" altLang="en-US" sz="1200" dirty="0">
              <a:ea typeface="Times New Roman" panose="02020603050405020304" pitchFamily="18" charset="0"/>
              <a:cs typeface="Arial" panose="020B0604020202020204" pitchFamily="34" charset="0"/>
            </a:endParaRPr>
          </a:p>
          <a:p>
            <a:r>
              <a:rPr lang="en-US" altLang="en-US" sz="1800" dirty="0">
                <a:solidFill>
                  <a:srgbClr val="993300"/>
                </a:solidFill>
                <a:latin typeface="Arial" panose="020B0604020202020204" pitchFamily="34" charset="0"/>
                <a:ea typeface="Times New Roman" panose="02020603050405020304" pitchFamily="18" charset="0"/>
                <a:cs typeface="Arial" panose="020B0604020202020204" pitchFamily="34" charset="0"/>
              </a:rPr>
              <a:t>*Equipment	                   8,000 </a:t>
            </a:r>
            <a:r>
              <a:rPr lang="en-US" altLang="en-US" sz="1800" dirty="0">
                <a:latin typeface="Arial" panose="020B0604020202020204" pitchFamily="34" charset="0"/>
                <a:ea typeface="Times New Roman" panose="02020603050405020304" pitchFamily="18" charset="0"/>
                <a:cs typeface="Arial" panose="020B0604020202020204" pitchFamily="34" charset="0"/>
              </a:rPr>
              <a:t>over $5,000/life span of over 1 year                                               </a:t>
            </a:r>
            <a:endParaRPr lang="en-US" altLang="en-US" sz="1200" dirty="0"/>
          </a:p>
          <a:p>
            <a:r>
              <a:rPr lang="en-US" altLang="en-US" sz="1800" dirty="0">
                <a:latin typeface="Arial" panose="020B0604020202020204" pitchFamily="34" charset="0"/>
                <a:cs typeface="Times New Roman" panose="02020603050405020304" pitchFamily="18" charset="0"/>
              </a:rPr>
              <a:t>Total Direct Cost		$118,324</a:t>
            </a:r>
            <a:endParaRPr lang="en-US" altLang="en-US" sz="1200" dirty="0"/>
          </a:p>
          <a:p>
            <a:endParaRPr lang="en-US" altLang="en-US" dirty="0"/>
          </a:p>
        </p:txBody>
      </p:sp>
    </p:spTree>
    <p:extLst>
      <p:ext uri="{BB962C8B-B14F-4D97-AF65-F5344CB8AC3E}">
        <p14:creationId xmlns:p14="http://schemas.microsoft.com/office/powerpoint/2010/main" val="3603430977"/>
      </p:ext>
    </p:extLst>
  </p:cSld>
  <p:clrMapOvr>
    <a:masterClrMapping/>
  </p:clrMapOvr>
  <p:transition spd="slow" advClick="0" advTm="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8933" y="469321"/>
            <a:ext cx="7416800" cy="1323439"/>
          </a:xfrm>
          <a:prstGeom prst="rect">
            <a:avLst/>
          </a:prstGeom>
        </p:spPr>
        <p:txBody>
          <a:bodyPr wrap="square">
            <a:spAutoFit/>
          </a:bodyPr>
          <a:lstStyle/>
          <a:p>
            <a:r>
              <a:rPr lang="en-US" altLang="en-US" sz="2000" dirty="0">
                <a:latin typeface="Arial" panose="020B0604020202020204" pitchFamily="34" charset="0"/>
                <a:ea typeface="Times New Roman" panose="02020603050405020304" pitchFamily="18" charset="0"/>
                <a:cs typeface="Arial" panose="020B0604020202020204" pitchFamily="34" charset="0"/>
              </a:rPr>
              <a:t>F&amp; A rate 58.5%  (Federally Negotiated Rate) </a:t>
            </a:r>
          </a:p>
          <a:p>
            <a:r>
              <a:rPr lang="en-US" altLang="en-US" sz="2000" dirty="0">
                <a:latin typeface="Arial" panose="020B0604020202020204" pitchFamily="34" charset="0"/>
                <a:ea typeface="Times New Roman" panose="02020603050405020304" pitchFamily="18" charset="0"/>
                <a:cs typeface="Arial" panose="020B0604020202020204" pitchFamily="34" charset="0"/>
              </a:rPr>
              <a:t>$118,324 – 8,000 = $110,324 (All direct costs except equipment)</a:t>
            </a:r>
            <a:br>
              <a:rPr lang="en-US" altLang="en-US" sz="2000" dirty="0">
                <a:latin typeface="Arial" panose="020B0604020202020204" pitchFamily="34" charset="0"/>
                <a:ea typeface="Times New Roman" panose="02020603050405020304" pitchFamily="18" charset="0"/>
                <a:cs typeface="Arial" panose="020B0604020202020204" pitchFamily="34" charset="0"/>
              </a:rPr>
            </a:br>
            <a:r>
              <a:rPr lang="en-US" altLang="en-US" sz="2000" dirty="0">
                <a:latin typeface="Arial" panose="020B0604020202020204" pitchFamily="34" charset="0"/>
                <a:ea typeface="Times New Roman" panose="02020603050405020304" pitchFamily="18" charset="0"/>
                <a:cs typeface="Arial" panose="020B0604020202020204" pitchFamily="34" charset="0"/>
              </a:rPr>
              <a:t>                            ($110,324 X 58.5% = $64,540)</a:t>
            </a:r>
            <a:endParaRPr lang="en-US" altLang="en-US" sz="1400" dirty="0">
              <a:ea typeface="Times New Roman" panose="02020603050405020304" pitchFamily="18" charset="0"/>
              <a:cs typeface="Arial" panose="020B0604020202020204" pitchFamily="34" charset="0"/>
            </a:endParaRPr>
          </a:p>
          <a:p>
            <a:r>
              <a:rPr lang="en-US" altLang="en-US" sz="2000"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a:latin typeface="Arial" panose="020B0604020202020204" pitchFamily="34" charset="0"/>
                <a:ea typeface="Times New Roman" panose="02020603050405020304" pitchFamily="18" charset="0"/>
                <a:cs typeface="Arial" panose="020B0604020202020204" pitchFamily="34" charset="0"/>
              </a:rPr>
              <a:t>Total Project Costs</a:t>
            </a:r>
            <a:r>
              <a:rPr lang="en-US" altLang="en-US" sz="2000" dirty="0">
                <a:latin typeface="Arial" panose="020B0604020202020204" pitchFamily="34" charset="0"/>
                <a:ea typeface="Times New Roman" panose="02020603050405020304" pitchFamily="18" charset="0"/>
                <a:cs typeface="Arial" panose="020B0604020202020204" pitchFamily="34" charset="0"/>
              </a:rPr>
              <a:t>		$174,864</a:t>
            </a:r>
            <a:endParaRPr lang="en-US" altLang="en-US" sz="1400" dirty="0"/>
          </a:p>
        </p:txBody>
      </p:sp>
    </p:spTree>
    <p:extLst>
      <p:ext uri="{BB962C8B-B14F-4D97-AF65-F5344CB8AC3E}">
        <p14:creationId xmlns:p14="http://schemas.microsoft.com/office/powerpoint/2010/main" val="185141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297" y="92954"/>
            <a:ext cx="8814721" cy="600164"/>
          </a:xfrm>
          <a:prstGeom prst="rect">
            <a:avLst/>
          </a:prstGeom>
          <a:noFill/>
        </p:spPr>
        <p:txBody>
          <a:bodyPr wrap="none" rtlCol="0">
            <a:spAutoFit/>
          </a:bodyPr>
          <a:lstStyle/>
          <a:p>
            <a:pPr algn="ctr"/>
            <a:r>
              <a:rPr lang="en-US" sz="3300" dirty="0">
                <a:solidFill>
                  <a:schemeClr val="accent4"/>
                </a:solidFill>
              </a:rPr>
              <a:t>Research Administration Pre-Award Requires:</a:t>
            </a:r>
          </a:p>
        </p:txBody>
      </p:sp>
      <p:sp>
        <p:nvSpPr>
          <p:cNvPr id="6" name="TextBox 5"/>
          <p:cNvSpPr txBox="1"/>
          <p:nvPr/>
        </p:nvSpPr>
        <p:spPr>
          <a:xfrm>
            <a:off x="90481" y="826985"/>
            <a:ext cx="9000123" cy="3708708"/>
          </a:xfrm>
          <a:prstGeom prst="rect">
            <a:avLst/>
          </a:prstGeom>
          <a:noFill/>
        </p:spPr>
        <p:txBody>
          <a:bodyPr wrap="square" rtlCol="0">
            <a:spAutoFit/>
          </a:bodyPr>
          <a:lstStyle/>
          <a:p>
            <a:pPr marL="257175" indent="-257175">
              <a:buFont typeface="+mj-lt"/>
              <a:buAutoNum type="arabicPeriod"/>
            </a:pPr>
            <a:r>
              <a:rPr lang="en-US" sz="1300" dirty="0">
                <a:solidFill>
                  <a:schemeClr val="accent4"/>
                </a:solidFill>
              </a:rPr>
              <a:t>RA Pre-Award recommends all Grant, Contract and Subcontract Proposals be submitted to our office at least ten (10) business days prior to deadline date of the Sponsoring Agency.</a:t>
            </a:r>
          </a:p>
          <a:p>
            <a:pPr marL="257175" indent="-257175">
              <a:buFont typeface="+mj-lt"/>
              <a:buAutoNum type="arabicPeriod"/>
            </a:pPr>
            <a:endParaRPr lang="en-US" sz="1300" dirty="0">
              <a:solidFill>
                <a:schemeClr val="accent4"/>
              </a:solidFill>
            </a:endParaRPr>
          </a:p>
          <a:p>
            <a:pPr marL="257175" indent="-257175">
              <a:buFont typeface="+mj-lt"/>
              <a:buAutoNum type="arabicPeriod"/>
            </a:pPr>
            <a:r>
              <a:rPr lang="en-US" sz="1300" dirty="0">
                <a:solidFill>
                  <a:schemeClr val="accent4"/>
                </a:solidFill>
              </a:rPr>
              <a:t>When submitting to outside sponsors register our institution name as: “Temple University - Of The Commonwealth System of Higher Education” (USE THIS NAME)</a:t>
            </a:r>
            <a:br>
              <a:rPr lang="en-US" sz="1300" dirty="0">
                <a:solidFill>
                  <a:schemeClr val="accent4"/>
                </a:solidFill>
              </a:rPr>
            </a:br>
            <a:endParaRPr lang="en-US" sz="1300" dirty="0">
              <a:solidFill>
                <a:schemeClr val="accent4"/>
              </a:solidFill>
            </a:endParaRPr>
          </a:p>
          <a:p>
            <a:pPr marL="257175" indent="-257175">
              <a:buFont typeface="+mj-lt"/>
              <a:buAutoNum type="arabicPeriod"/>
            </a:pPr>
            <a:r>
              <a:rPr lang="en-US" sz="1300" dirty="0">
                <a:solidFill>
                  <a:schemeClr val="accent4"/>
                </a:solidFill>
              </a:rPr>
              <a:t>All Grants, Contracts and Subcontract Proposals must have a deadline date and </a:t>
            </a:r>
            <a:br>
              <a:rPr lang="en-US" sz="1300" dirty="0">
                <a:solidFill>
                  <a:schemeClr val="accent4"/>
                </a:solidFill>
              </a:rPr>
            </a:br>
            <a:r>
              <a:rPr lang="en-US" sz="1300" dirty="0">
                <a:solidFill>
                  <a:schemeClr val="accent4"/>
                </a:solidFill>
              </a:rPr>
              <a:t>arrive to the Research Administration Pre-Award Office through the </a:t>
            </a:r>
            <a:r>
              <a:rPr lang="en-US" sz="1300" dirty="0" err="1">
                <a:solidFill>
                  <a:schemeClr val="accent4"/>
                </a:solidFill>
              </a:rPr>
              <a:t>eRA</a:t>
            </a:r>
            <a:r>
              <a:rPr lang="en-US" sz="1300" dirty="0">
                <a:solidFill>
                  <a:schemeClr val="accent4"/>
                </a:solidFill>
              </a:rPr>
              <a:t> (Electronic Research Administration system)</a:t>
            </a:r>
          </a:p>
          <a:p>
            <a:pPr marL="257175" indent="-257175">
              <a:buFont typeface="+mj-lt"/>
              <a:buAutoNum type="arabicPeriod"/>
            </a:pPr>
            <a:endParaRPr lang="en-US" sz="1300" dirty="0">
              <a:solidFill>
                <a:schemeClr val="accent4"/>
              </a:solidFill>
            </a:endParaRPr>
          </a:p>
          <a:p>
            <a:pPr marL="257175" indent="-257175">
              <a:buFont typeface="+mj-lt"/>
              <a:buAutoNum type="arabicPeriod"/>
            </a:pPr>
            <a:r>
              <a:rPr lang="en-US" sz="1300" dirty="0">
                <a:solidFill>
                  <a:schemeClr val="accent4"/>
                </a:solidFill>
              </a:rPr>
              <a:t>Proposals must complete preliminary route 5 days prior; and 2 days prior to sponsor deadline final proposal </a:t>
            </a:r>
            <a:br>
              <a:rPr lang="en-US" sz="1300" dirty="0">
                <a:solidFill>
                  <a:schemeClr val="accent4"/>
                </a:solidFill>
              </a:rPr>
            </a:br>
            <a:r>
              <a:rPr lang="en-US" sz="1300" dirty="0">
                <a:solidFill>
                  <a:schemeClr val="accent4"/>
                </a:solidFill>
              </a:rPr>
              <a:t>is due otherwise a waiver request is required from your Dean to the Vice President for Research, Dr. Michele Masucci.</a:t>
            </a:r>
          </a:p>
          <a:p>
            <a:pPr marL="600075" lvl="1" indent="-257175">
              <a:buFont typeface="+mj-lt"/>
              <a:buAutoNum type="arabicPeriod"/>
            </a:pPr>
            <a:r>
              <a:rPr lang="en-US" sz="1300" dirty="0">
                <a:solidFill>
                  <a:schemeClr val="accent4"/>
                </a:solidFill>
              </a:rPr>
              <a:t> 5 Day Requirement – Administrative documents (everything except science)</a:t>
            </a:r>
          </a:p>
          <a:p>
            <a:pPr marL="600075" lvl="1" indent="-257175">
              <a:buFont typeface="+mj-lt"/>
              <a:buAutoNum type="arabicPeriod"/>
            </a:pPr>
            <a:r>
              <a:rPr lang="en-US" sz="1300" dirty="0">
                <a:solidFill>
                  <a:schemeClr val="accent4"/>
                </a:solidFill>
              </a:rPr>
              <a:t> 2 Day Requirement  - Science or Scope of Work (Full Proposal ready for submission)</a:t>
            </a:r>
          </a:p>
          <a:p>
            <a:pPr lvl="1"/>
            <a:endParaRPr lang="en-US" sz="1300" dirty="0">
              <a:solidFill>
                <a:schemeClr val="accent4"/>
              </a:solidFill>
            </a:endParaRPr>
          </a:p>
          <a:p>
            <a:pPr marL="257175" indent="-257175">
              <a:buFont typeface="+mj-lt"/>
              <a:buAutoNum type="arabicPeriod"/>
            </a:pPr>
            <a:r>
              <a:rPr lang="en-US" sz="1300" dirty="0">
                <a:solidFill>
                  <a:schemeClr val="accent4"/>
                </a:solidFill>
              </a:rPr>
              <a:t>Proposals requiring the 5 or 2 day waiver are not guaranteed on-time submission, however the RA processor will make every effort. NOTE: Proposals are reviewed and submitted in the order they are received.</a:t>
            </a:r>
          </a:p>
          <a:p>
            <a:endParaRPr lang="en-US" sz="1400" dirty="0"/>
          </a:p>
        </p:txBody>
      </p:sp>
    </p:spTree>
    <p:extLst>
      <p:ext uri="{BB962C8B-B14F-4D97-AF65-F5344CB8AC3E}">
        <p14:creationId xmlns:p14="http://schemas.microsoft.com/office/powerpoint/2010/main" val="4515952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7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key val=&quot;2&quot;/&gt;&lt;elem&gt;&lt;m_nPartnerID val=&quot;530&quot;/&gt;&lt;m_nIndex val=&quot;6&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272"/>
</p:tagLst>
</file>

<file path=ppt/theme/theme1.xml><?xml version="1.0" encoding="utf-8"?>
<a:theme xmlns:a="http://schemas.openxmlformats.org/drawingml/2006/main" name="2013 PPT Template">
  <a:themeElements>
    <a:clrScheme name="marketo">
      <a:dk1>
        <a:srgbClr val="755AA0"/>
      </a:dk1>
      <a:lt1>
        <a:srgbClr val="FFFFFF"/>
      </a:lt1>
      <a:dk2>
        <a:srgbClr val="45555F"/>
      </a:dk2>
      <a:lt2>
        <a:srgbClr val="808080"/>
      </a:lt2>
      <a:accent1>
        <a:srgbClr val="716FB3"/>
      </a:accent1>
      <a:accent2>
        <a:srgbClr val="FF8000"/>
      </a:accent2>
      <a:accent3>
        <a:srgbClr val="FFFFFF"/>
      </a:accent3>
      <a:accent4>
        <a:srgbClr val="181818"/>
      </a:accent4>
      <a:accent5>
        <a:srgbClr val="BBBBD6"/>
      </a:accent5>
      <a:accent6>
        <a:srgbClr val="E77300"/>
      </a:accent6>
      <a:hlink>
        <a:srgbClr val="716FB3"/>
      </a:hlink>
      <a:folHlink>
        <a:srgbClr val="716FB3"/>
      </a:folHlink>
    </a:clrScheme>
    <a:fontScheme name="Blank Presentation">
      <a:majorFont>
        <a:latin typeface="Trebuchet MS"/>
        <a:ea typeface="MS PGothic"/>
        <a:cs typeface=""/>
      </a:majorFont>
      <a:minorFont>
        <a:latin typeface="Trebuchet MS"/>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txDef>
      <a:spPr bwMode="auto">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vert="horz" wrap="square" lIns="91419" tIns="45710" rIns="91419" bIns="45710" numCol="1" anchor="t" anchorCtr="0" compatLnSpc="1">
        <a:prstTxWarp prst="textNoShape">
          <a:avLst/>
        </a:prstTxWarp>
      </a:bodyPr>
      <a:lstStyle>
        <a:defPPr>
          <a:defRPr sz="3600" b="1" kern="0" dirty="0">
            <a:solidFill>
              <a:srgbClr val="8C70C9"/>
            </a:solidFill>
            <a:latin typeface="Trebuchet MS"/>
            <a:ea typeface="ＭＳ Ｐゴシック" pitchFamily="-106" charset="-128"/>
            <a:cs typeface="Trebuchet MS"/>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13 PPT Template">
  <a:themeElements>
    <a:clrScheme name="Marketo">
      <a:dk1>
        <a:srgbClr val="1E1E1E"/>
      </a:dk1>
      <a:lt1>
        <a:srgbClr val="FFFFFF"/>
      </a:lt1>
      <a:dk2>
        <a:srgbClr val="45555F"/>
      </a:dk2>
      <a:lt2>
        <a:srgbClr val="808080"/>
      </a:lt2>
      <a:accent1>
        <a:srgbClr val="716FB3"/>
      </a:accent1>
      <a:accent2>
        <a:srgbClr val="FF8000"/>
      </a:accent2>
      <a:accent3>
        <a:srgbClr val="FFFFFF"/>
      </a:accent3>
      <a:accent4>
        <a:srgbClr val="181818"/>
      </a:accent4>
      <a:accent5>
        <a:srgbClr val="BBBBD6"/>
      </a:accent5>
      <a:accent6>
        <a:srgbClr val="E77300"/>
      </a:accent6>
      <a:hlink>
        <a:srgbClr val="716FB3"/>
      </a:hlink>
      <a:folHlink>
        <a:srgbClr val="716FB3"/>
      </a:folHlink>
    </a:clrScheme>
    <a:fontScheme name="Blank Presentation">
      <a:majorFont>
        <a:latin typeface="Trebuchet MS"/>
        <a:ea typeface="MS PGothic"/>
        <a:cs typeface=""/>
      </a:majorFont>
      <a:minorFont>
        <a:latin typeface="Trebuchet MS"/>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18172</TotalTime>
  <Words>3075</Words>
  <Application>Microsoft Office PowerPoint</Application>
  <PresentationFormat>On-screen Show (16:9)</PresentationFormat>
  <Paragraphs>292</Paragraphs>
  <Slides>25</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Courier New</vt:lpstr>
      <vt:lpstr>Times New Roman</vt:lpstr>
      <vt:lpstr>Trebuchet MS</vt:lpstr>
      <vt:lpstr>Wingdings</vt:lpstr>
      <vt:lpstr>2013 PPT Template</vt:lpstr>
      <vt:lpstr>1_2013 PPT Template</vt:lpstr>
      <vt:lpstr>Research Administration Guidance  for Submitting External Applications </vt:lpstr>
      <vt:lpstr>PowerPoint Presentation</vt:lpstr>
      <vt:lpstr>Sponsored Programs – Grants and Contracts</vt:lpstr>
      <vt:lpstr>Other Sponsored Programs</vt:lpstr>
      <vt:lpstr>PowerPoint Presentation</vt:lpstr>
      <vt:lpstr>Budgeting</vt:lpstr>
      <vt:lpstr>PowerPoint Presentation</vt:lpstr>
      <vt:lpstr>PowerPoint Presentation</vt:lpstr>
      <vt:lpstr>PowerPoint Presentation</vt:lpstr>
      <vt:lpstr>PowerPoint Presentation</vt:lpstr>
      <vt:lpstr>New Submissions</vt:lpstr>
      <vt:lpstr>Budget Requirements for New Submissions</vt:lpstr>
      <vt:lpstr>Renewal Submissions </vt:lpstr>
      <vt:lpstr>PowerPoint Presentation</vt:lpstr>
      <vt:lpstr>Continuation Submissions  </vt:lpstr>
      <vt:lpstr>Grant Applications</vt:lpstr>
      <vt:lpstr>Contract Agreements</vt:lpstr>
      <vt:lpstr>Subcontract</vt:lpstr>
      <vt:lpstr>Subcontract</vt:lpstr>
      <vt:lpstr>Letter of Intent – Pre Application- White Paper Only if a detailed or summary budget and/or Institutional signature is required should you build a record in eRA </vt:lpstr>
      <vt:lpstr>New Forms</vt:lpstr>
      <vt:lpstr>New Forms - Continued</vt:lpstr>
      <vt:lpstr>Common Processing Issues</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Danielle Schaumburg</dc:creator>
  <cp:lastModifiedBy>Sharon A. Barkley</cp:lastModifiedBy>
  <cp:revision>367</cp:revision>
  <cp:lastPrinted>2011-04-20T19:02:59Z</cp:lastPrinted>
  <dcterms:created xsi:type="dcterms:W3CDTF">2014-01-08T21:55:13Z</dcterms:created>
  <dcterms:modified xsi:type="dcterms:W3CDTF">2020-11-19T14:12:35Z</dcterms:modified>
</cp:coreProperties>
</file>